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92" r:id="rId3"/>
    <p:sldId id="318" r:id="rId4"/>
    <p:sldId id="293" r:id="rId5"/>
    <p:sldId id="294" r:id="rId6"/>
    <p:sldId id="316" r:id="rId7"/>
    <p:sldId id="295" r:id="rId8"/>
    <p:sldId id="297" r:id="rId9"/>
    <p:sldId id="296" r:id="rId10"/>
    <p:sldId id="298" r:id="rId11"/>
    <p:sldId id="299" r:id="rId12"/>
    <p:sldId id="300" r:id="rId13"/>
    <p:sldId id="302" r:id="rId14"/>
    <p:sldId id="303" r:id="rId15"/>
    <p:sldId id="317" r:id="rId16"/>
    <p:sldId id="305" r:id="rId17"/>
    <p:sldId id="304"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32" autoAdjust="0"/>
  </p:normalViewPr>
  <p:slideViewPr>
    <p:cSldViewPr snapToGrid="0" showGuides="1">
      <p:cViewPr varScale="1">
        <p:scale>
          <a:sx n="78" d="100"/>
          <a:sy n="78" d="100"/>
        </p:scale>
        <p:origin x="1363" y="7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E5542-7A53-4FED-930B-EABFA03AE298}" type="datetimeFigureOut">
              <a:rPr lang="en-GB" smtClean="0"/>
              <a:t>03/12/2018</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3443C-C4D4-4BD9-9F7D-AB227C5DE06E}" type="slidenum">
              <a:rPr lang="en-GB" smtClean="0"/>
              <a:t>‹#›</a:t>
            </a:fld>
            <a:endParaRPr lang="en-GB"/>
          </a:p>
        </p:txBody>
      </p:sp>
    </p:spTree>
    <p:extLst>
      <p:ext uri="{BB962C8B-B14F-4D97-AF65-F5344CB8AC3E}">
        <p14:creationId xmlns:p14="http://schemas.microsoft.com/office/powerpoint/2010/main" val="4058865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ecb62f47c_0_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3ecb62f47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03" name="Google Shape;203;g3ecb62f47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facts about parrots.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Parrots have no hands, which is very different to humans; they interact with their world with their beaks and feet.  Their vision is much better than ours – they can see UV light. </a:t>
            </a:r>
          </a:p>
          <a:p>
            <a:r>
              <a:rPr lang="en-GB" sz="1200" kern="1200" dirty="0">
                <a:solidFill>
                  <a:schemeClr val="tx1"/>
                </a:solidFill>
                <a:effectLst/>
                <a:latin typeface="+mn-lt"/>
                <a:ea typeface="+mn-ea"/>
                <a:cs typeface="+mn-cs"/>
              </a:rPr>
              <a:t>This links back to our exploration of how bats negotiate the world and how they perceive the world differently. Bats ‘see’ in the dark by using echolocation. Parrots can see ultra violet light. This gives them a different perception of the world. Ask the children what it might be like to see ultra violet light. The picture of the two parrots illustrates this. </a:t>
            </a: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10</a:t>
            </a:fld>
            <a:endParaRPr lang="en-GB"/>
          </a:p>
        </p:txBody>
      </p:sp>
    </p:spTree>
    <p:extLst>
      <p:ext uri="{BB962C8B-B14F-4D97-AF65-F5344CB8AC3E}">
        <p14:creationId xmlns:p14="http://schemas.microsoft.com/office/powerpoint/2010/main" val="165133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 might birds think?  Their brains are much smaller than those of primates, but they have a greater density of neurons. Neurons are the cells that make up the brain. Birds are distant relatives to humans, but some species may have evolved dense brains (lots of brain cells) </a:t>
            </a:r>
            <a:r>
              <a:rPr lang="en-GB" sz="1200" i="1" kern="1200" dirty="0">
                <a:solidFill>
                  <a:schemeClr val="tx1"/>
                </a:solidFill>
                <a:effectLst/>
                <a:latin typeface="+mn-lt"/>
                <a:ea typeface="+mn-ea"/>
                <a:cs typeface="+mn-cs"/>
              </a:rPr>
              <a:t>convergently</a:t>
            </a:r>
            <a:r>
              <a:rPr lang="en-GB" sz="1200" kern="1200" dirty="0">
                <a:solidFill>
                  <a:schemeClr val="tx1"/>
                </a:solidFill>
                <a:effectLst/>
                <a:latin typeface="+mn-lt"/>
                <a:ea typeface="+mn-ea"/>
                <a:cs typeface="+mn-cs"/>
              </a:rPr>
              <a:t>. Convergent evolution is the process where different species independently evolve similar characteristics, without being closely related. For example, both finches and chimpanzees have evolved to use tools, even though these species are not closely related on the evolutionary phylogenetic tree.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11</a:t>
            </a:fld>
            <a:endParaRPr lang="en-GB"/>
          </a:p>
        </p:txBody>
      </p:sp>
    </p:spTree>
    <p:extLst>
      <p:ext uri="{BB962C8B-B14F-4D97-AF65-F5344CB8AC3E}">
        <p14:creationId xmlns:p14="http://schemas.microsoft.com/office/powerpoint/2010/main" val="2395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gives infomration about the function of neuron cells in the brain. Neurons are important for intelligence. Parrots have small brains in comparison to primates, but they have a greater density of neurons within those brains. Having denser neurons enables their brains to carry out more complicated processing of information. </a:t>
            </a:r>
          </a:p>
        </p:txBody>
      </p:sp>
      <p:sp>
        <p:nvSpPr>
          <p:cNvPr id="4" name="Slide Number Placeholder 3"/>
          <p:cNvSpPr>
            <a:spLocks noGrp="1"/>
          </p:cNvSpPr>
          <p:nvPr>
            <p:ph type="sldNum" sz="quarter" idx="5"/>
          </p:nvPr>
        </p:nvSpPr>
        <p:spPr/>
        <p:txBody>
          <a:bodyPr/>
          <a:lstStyle/>
          <a:p>
            <a:fld id="{7EF3443C-C4D4-4BD9-9F7D-AB227C5DE06E}" type="slidenum">
              <a:rPr lang="en-GB" smtClean="0"/>
              <a:t>12</a:t>
            </a:fld>
            <a:endParaRPr lang="en-GB"/>
          </a:p>
        </p:txBody>
      </p:sp>
    </p:spTree>
    <p:extLst>
      <p:ext uri="{BB962C8B-B14F-4D97-AF65-F5344CB8AC3E}">
        <p14:creationId xmlns:p14="http://schemas.microsoft.com/office/powerpoint/2010/main" val="174056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illustrates the group activity whereby the children will try to pack ‘neurons’ into a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than two groups can be used for this activity, but the packing technique should be alternated amongst the groups. </a:t>
            </a:r>
          </a:p>
          <a:p>
            <a:r>
              <a:rPr lang="en-GB" dirty="0"/>
              <a:t>Each piece of paper represents a neuron: the cup represents the skull. The groups have instructions to pack the paper in a certain way, as follows:</a:t>
            </a:r>
          </a:p>
          <a:p>
            <a:r>
              <a:rPr lang="en-GB" dirty="0"/>
              <a:t>Group 1: Each piece of paper has to be folded one at a time going into the cup.</a:t>
            </a:r>
          </a:p>
          <a:p>
            <a:r>
              <a:rPr lang="en-GB" dirty="0"/>
              <a:t>Group 2: Each piece of paper has to be scrunched up one at a time going into the cup. </a:t>
            </a:r>
          </a:p>
          <a:p>
            <a:r>
              <a:rPr lang="en-GB" dirty="0"/>
              <a:t>Whichever method is used, all pieces of paper must be put into the cup in exactly the same way. The cup cannot be overflowing. </a:t>
            </a:r>
          </a:p>
          <a:p>
            <a:r>
              <a:rPr lang="en-GB" dirty="0"/>
              <a:t>Each group should record their findings on the worksheet. At the end of the task, the number of pieces of paper should be counted and recorded. The groups will then compare their findings</a:t>
            </a:r>
          </a:p>
        </p:txBody>
      </p:sp>
      <p:sp>
        <p:nvSpPr>
          <p:cNvPr id="4" name="Slide Number Placeholder 3"/>
          <p:cNvSpPr>
            <a:spLocks noGrp="1"/>
          </p:cNvSpPr>
          <p:nvPr>
            <p:ph type="sldNum" sz="quarter" idx="5"/>
          </p:nvPr>
        </p:nvSpPr>
        <p:spPr/>
        <p:txBody>
          <a:bodyPr/>
          <a:lstStyle/>
          <a:p>
            <a:fld id="{7EF3443C-C4D4-4BD9-9F7D-AB227C5DE06E}" type="slidenum">
              <a:rPr lang="en-GB" smtClean="0"/>
              <a:t>13</a:t>
            </a:fld>
            <a:endParaRPr lang="en-GB"/>
          </a:p>
        </p:txBody>
      </p:sp>
    </p:spTree>
    <p:extLst>
      <p:ext uri="{BB962C8B-B14F-4D97-AF65-F5344CB8AC3E}">
        <p14:creationId xmlns:p14="http://schemas.microsoft.com/office/powerpoint/2010/main" val="3148149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Are parrots curious? Do parrots wish to find things out about the world? Can parrots play with objects? </a:t>
            </a: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Resources: PP Slide 12 with film embedded</a:t>
            </a:r>
            <a:endParaRPr lang="en-GB" sz="1200" b="0" i="0" u="none" strike="noStrike" kern="1200" dirty="0">
              <a:solidFill>
                <a:schemeClr val="tx1"/>
              </a:solidFill>
              <a:effectLst/>
              <a:latin typeface="+mn-lt"/>
              <a:ea typeface="+mn-ea"/>
              <a:cs typeface="+mn-cs"/>
            </a:endParaRPr>
          </a:p>
          <a:p>
            <a:pPr rtl="0"/>
            <a:r>
              <a:rPr lang="en-GB" sz="1200" b="1" i="0" u="none" strike="noStrike" kern="1200" dirty="0">
                <a:solidFill>
                  <a:schemeClr val="tx1"/>
                </a:solidFill>
                <a:effectLst/>
                <a:latin typeface="+mn-lt"/>
                <a:ea typeface="+mn-ea"/>
                <a:cs typeface="+mn-cs"/>
              </a:rPr>
              <a:t>Whole Group Discussion: Class Poll </a:t>
            </a:r>
            <a:r>
              <a:rPr lang="en-GB" sz="1200" b="0" i="0" u="none" strike="noStrike" kern="1200" dirty="0">
                <a:solidFill>
                  <a:schemeClr val="tx1"/>
                </a:solidFill>
                <a:effectLst/>
                <a:latin typeface="+mn-lt"/>
                <a:ea typeface="+mn-ea"/>
                <a:cs typeface="+mn-cs"/>
              </a:rPr>
              <a:t>– Show of hands to establish base line response to the question at the beginning of the film. Show the film of the Vasa and Kea parrots with the blocks.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Discussion about whether parrots can learn about objects through play. How would the parrot know which block to use? Could it just have been lucky? The researchers used the scientific method - unlike in the film, the birds had lots of trials. </a:t>
            </a:r>
          </a:p>
          <a:p>
            <a:pPr rtl="0"/>
            <a:r>
              <a:rPr lang="en-GB" sz="1200" b="1" i="0" u="none" strike="noStrike" kern="1200" dirty="0">
                <a:solidFill>
                  <a:schemeClr val="tx1"/>
                </a:solidFill>
                <a:effectLst/>
                <a:latin typeface="+mn-lt"/>
                <a:ea typeface="+mn-ea"/>
                <a:cs typeface="+mn-cs"/>
              </a:rPr>
              <a:t>Class Poll</a:t>
            </a:r>
            <a:r>
              <a:rPr lang="en-GB" sz="1200" b="0" i="0" u="none" strike="noStrike" kern="1200" dirty="0">
                <a:solidFill>
                  <a:schemeClr val="tx1"/>
                </a:solidFill>
                <a:effectLst/>
                <a:latin typeface="+mn-lt"/>
                <a:ea typeface="+mn-ea"/>
                <a:cs typeface="+mn-cs"/>
              </a:rPr>
              <a:t> again at end of discussion – Are Parrots curious? Have you changed your mind about this? </a:t>
            </a:r>
          </a:p>
          <a:p>
            <a:br>
              <a:rPr lang="en-GB" dirty="0"/>
            </a:b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14</a:t>
            </a:fld>
            <a:endParaRPr lang="en-GB"/>
          </a:p>
        </p:txBody>
      </p:sp>
    </p:spTree>
    <p:extLst>
      <p:ext uri="{BB962C8B-B14F-4D97-AF65-F5344CB8AC3E}">
        <p14:creationId xmlns:p14="http://schemas.microsoft.com/office/powerpoint/2010/main" val="189644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ecbb6021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slide demonstrates how the experiment with the parrots can be mapped onto the scientific method. It gives the hypothesis which the researchers tested with the parrots. </a:t>
            </a:r>
          </a:p>
        </p:txBody>
      </p:sp>
      <p:sp>
        <p:nvSpPr>
          <p:cNvPr id="149" name="Google Shape;149;g3ecbb6021f_0_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026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Different animals play in different ways. Physical or ‘locomotor’ play can help young animals develop muscles and reaction times, social play can help them learn how others react, and object play might help them to learn how objects behave.</a:t>
            </a: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16</a:t>
            </a:fld>
            <a:endParaRPr lang="en-GB"/>
          </a:p>
        </p:txBody>
      </p:sp>
    </p:spTree>
    <p:extLst>
      <p:ext uri="{BB962C8B-B14F-4D97-AF65-F5344CB8AC3E}">
        <p14:creationId xmlns:p14="http://schemas.microsoft.com/office/powerpoint/2010/main" val="377548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Recap the main points of lesson 5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Playing is important for learning; Curiosity is helpful for learning and survival; parrots are curious; parrots may learn through play like humans. Birds are distant relatives, but some species may have evolved dense brains (lots of brain cells) </a:t>
            </a:r>
            <a:r>
              <a:rPr lang="en-GB" sz="1200" i="1" kern="1200" dirty="0">
                <a:solidFill>
                  <a:schemeClr val="tx1"/>
                </a:solidFill>
                <a:effectLst/>
                <a:latin typeface="+mn-lt"/>
                <a:ea typeface="+mn-ea"/>
                <a:cs typeface="+mn-cs"/>
              </a:rPr>
              <a:t>convergently</a:t>
            </a:r>
            <a:r>
              <a:rPr lang="en-GB" sz="1200" kern="1200" dirty="0">
                <a:solidFill>
                  <a:schemeClr val="tx1"/>
                </a:solidFill>
                <a:effectLst/>
                <a:latin typeface="+mn-lt"/>
                <a:ea typeface="+mn-ea"/>
                <a:cs typeface="+mn-cs"/>
              </a:rPr>
              <a:t>.  Convergent evolution is the process where different species independently evolve similar characteristics, without being closely related. For example, both finches and chimpanzees have evolved to use tools, even though these species are not closely related on the evolutionary phylogenetic tree.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17</a:t>
            </a:fld>
            <a:endParaRPr lang="en-GB"/>
          </a:p>
        </p:txBody>
      </p:sp>
    </p:spTree>
    <p:extLst>
      <p:ext uri="{BB962C8B-B14F-4D97-AF65-F5344CB8AC3E}">
        <p14:creationId xmlns:p14="http://schemas.microsoft.com/office/powerpoint/2010/main" val="24467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Instructions: </a:t>
            </a:r>
            <a:r>
              <a:rPr lang="en-GB" sz="1200" kern="1200" dirty="0">
                <a:solidFill>
                  <a:schemeClr val="tx1"/>
                </a:solidFill>
                <a:effectLst/>
                <a:latin typeface="+mn-lt"/>
                <a:ea typeface="+mn-ea"/>
                <a:cs typeface="+mn-cs"/>
              </a:rPr>
              <a:t>Recap the main points of lesson 4 as follows:</a:t>
            </a:r>
          </a:p>
          <a:p>
            <a:r>
              <a:rPr lang="en-GB" sz="1200" kern="1200" dirty="0">
                <a:solidFill>
                  <a:schemeClr val="tx1"/>
                </a:solidFill>
                <a:effectLst/>
                <a:latin typeface="+mn-lt"/>
                <a:ea typeface="+mn-ea"/>
                <a:cs typeface="+mn-cs"/>
              </a:rPr>
              <a:t>Last time we thought about how chimpanzees are our closest living primate relatives. We thought about the similarities and difference in human and chimp hands, feet, faces and vocal apparatus. We then thought about what language is and whether chimps have a language in the way that humans understand this. We tried to communicate without using words. We watched a film about chimp communication and saw the gestures which they use and considered whether this was a language. We then made up our own chimp gestures and tried to use these to communicate different messages to each other. </a:t>
            </a:r>
          </a:p>
        </p:txBody>
      </p:sp>
      <p:sp>
        <p:nvSpPr>
          <p:cNvPr id="4" name="Slide Number Placeholder 3"/>
          <p:cNvSpPr>
            <a:spLocks noGrp="1"/>
          </p:cNvSpPr>
          <p:nvPr>
            <p:ph type="sldNum" sz="quarter" idx="5"/>
          </p:nvPr>
        </p:nvSpPr>
        <p:spPr/>
        <p:txBody>
          <a:bodyPr/>
          <a:lstStyle/>
          <a:p>
            <a:fld id="{CB352C85-1B21-4AD1-9383-F50E89178BF3}" type="slidenum">
              <a:rPr lang="en-GB" smtClean="0"/>
              <a:t>2</a:t>
            </a:fld>
            <a:endParaRPr lang="en-GB"/>
          </a:p>
        </p:txBody>
      </p:sp>
    </p:spTree>
    <p:extLst>
      <p:ext uri="{BB962C8B-B14F-4D97-AF65-F5344CB8AC3E}">
        <p14:creationId xmlns:p14="http://schemas.microsoft.com/office/powerpoint/2010/main" val="315383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Using Slide 3 as a prompt, read the following short stories to the children and pose the accompanying questions. They are being asked to consider whether going through the motions of playing, that is playing without having fun, can be properly considered as playing. Philosophers can imagine scenarios where beings may go through the motions of playing but not have any fun. For example, animals play to learn survival skills and social interaction, but are they having fun when they are doing this? Do they need to have fun when they play? The emphasis here is on getting the children to think more deeply about what play may be and if fun is a necessary part of playing for humans and non-human animals.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Stories About Playing: </a:t>
            </a:r>
          </a:p>
          <a:p>
            <a:r>
              <a:rPr lang="en-GB" sz="1200" b="1" u="sng" kern="1200" dirty="0">
                <a:solidFill>
                  <a:schemeClr val="tx1"/>
                </a:solidFill>
                <a:effectLst/>
                <a:latin typeface="+mn-lt"/>
                <a:ea typeface="+mn-ea"/>
                <a:cs typeface="+mn-cs"/>
              </a:rPr>
              <a:t>Kirsty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upon a time there was a girl named Kirsty. She lived in a normal house in a street where lots of children lived. She had made many friends on her street. </a:t>
            </a:r>
          </a:p>
          <a:p>
            <a:r>
              <a:rPr lang="en-GB" sz="1200" kern="1200" dirty="0">
                <a:solidFill>
                  <a:schemeClr val="tx1"/>
                </a:solidFill>
                <a:effectLst/>
                <a:latin typeface="+mn-lt"/>
                <a:ea typeface="+mn-ea"/>
                <a:cs typeface="+mn-cs"/>
              </a:rPr>
              <a:t>Her mother was always telling her to go out and spend time with the other children in their street. Kirsty did as her mother wanted, and each day went outside with her friends. </a:t>
            </a:r>
          </a:p>
          <a:p>
            <a:r>
              <a:rPr lang="en-GB" sz="1200" kern="1200" dirty="0">
                <a:solidFill>
                  <a:schemeClr val="tx1"/>
                </a:solidFill>
                <a:effectLst/>
                <a:latin typeface="+mn-lt"/>
                <a:ea typeface="+mn-ea"/>
                <a:cs typeface="+mn-cs"/>
              </a:rPr>
              <a:t>Kirsty and her friends chased each other; they jumped with a skipping rope; they kicked a football about; they made up stories with toy animals and they built things with construction sets. They tried board games and video games. </a:t>
            </a:r>
          </a:p>
          <a:p>
            <a:r>
              <a:rPr lang="en-GB" sz="1200" kern="1200" dirty="0">
                <a:solidFill>
                  <a:schemeClr val="tx1"/>
                </a:solidFill>
                <a:effectLst/>
                <a:latin typeface="+mn-lt"/>
                <a:ea typeface="+mn-ea"/>
                <a:cs typeface="+mn-cs"/>
              </a:rPr>
              <a:t>However, Kirsty did not enjoy this. She did not have fun. In fact, Kirsty never had fun at all when she did these things with her friends. </a:t>
            </a:r>
          </a:p>
          <a:p>
            <a:r>
              <a:rPr lang="en-GB" sz="1200" kern="1200" dirty="0">
                <a:solidFill>
                  <a:schemeClr val="tx1"/>
                </a:solidFill>
                <a:effectLst/>
                <a:latin typeface="+mn-lt"/>
                <a:ea typeface="+mn-ea"/>
                <a:cs typeface="+mn-cs"/>
              </a:rPr>
              <a:t>Do you think Kirsty was playing if she didn’t have fun? </a:t>
            </a:r>
          </a:p>
          <a:p>
            <a:r>
              <a:rPr lang="en-GB" sz="1200" kern="1200" dirty="0">
                <a:solidFill>
                  <a:schemeClr val="tx1"/>
                </a:solidFill>
                <a:effectLst/>
                <a:latin typeface="+mn-lt"/>
                <a:ea typeface="+mn-ea"/>
                <a:cs typeface="+mn-cs"/>
              </a:rPr>
              <a:t>Do we have to enjoy ourselves to play? </a:t>
            </a:r>
          </a:p>
          <a:p>
            <a:r>
              <a:rPr lang="en-GB" sz="1200" b="1" u="sng" kern="1200" dirty="0">
                <a:solidFill>
                  <a:schemeClr val="tx1"/>
                </a:solidFill>
                <a:effectLst/>
                <a:latin typeface="+mn-lt"/>
                <a:ea typeface="+mn-ea"/>
                <a:cs typeface="+mn-cs"/>
              </a:rPr>
              <a:t>Sanjeev and his Mum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Sanjeev and his mum spent a lot of time together every day after school. </a:t>
            </a:r>
          </a:p>
          <a:p>
            <a:r>
              <a:rPr lang="en-GB" sz="1200" kern="1200" dirty="0">
                <a:solidFill>
                  <a:schemeClr val="tx1"/>
                </a:solidFill>
                <a:effectLst/>
                <a:latin typeface="+mn-lt"/>
                <a:ea typeface="+mn-ea"/>
                <a:cs typeface="+mn-cs"/>
              </a:rPr>
              <a:t>Sanjeev’s favourite game was Animal Snap. He had a special set of cards with a picture of an animal on each one. Some of the animals on the cards matched and when one of these was placed on top of another, someone had to shout, ‘Snap!’ and they would win all the cards in the pile. The person who managed to get all the cards was the winner. Sanjeev loved this game and to get all the cards.</a:t>
            </a:r>
          </a:p>
          <a:p>
            <a:r>
              <a:rPr lang="en-GB" sz="1200" kern="1200" dirty="0">
                <a:solidFill>
                  <a:schemeClr val="tx1"/>
                </a:solidFill>
                <a:effectLst/>
                <a:latin typeface="+mn-lt"/>
                <a:ea typeface="+mn-ea"/>
                <a:cs typeface="+mn-cs"/>
              </a:rPr>
              <a:t>Sanjeev’s mum did not like snap. She did not enjoy it at all and it was not fun for her. However, every day she would have several games of snap with Sanjeev. She smiled but she did not have fun.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you think that Sanjeev is playing?</a:t>
            </a:r>
          </a:p>
          <a:p>
            <a:r>
              <a:rPr lang="en-GB" sz="1200" kern="1200" dirty="0">
                <a:solidFill>
                  <a:schemeClr val="tx1"/>
                </a:solidFill>
                <a:effectLst/>
                <a:latin typeface="+mn-lt"/>
                <a:ea typeface="+mn-ea"/>
                <a:cs typeface="+mn-cs"/>
              </a:rPr>
              <a:t>Do you think that Sanjeev’s mum is playing?</a:t>
            </a:r>
          </a:p>
          <a:p>
            <a:r>
              <a:rPr lang="en-GB" sz="1200" kern="1200" dirty="0">
                <a:solidFill>
                  <a:schemeClr val="tx1"/>
                </a:solidFill>
                <a:effectLst/>
                <a:latin typeface="+mn-lt"/>
                <a:ea typeface="+mn-ea"/>
                <a:cs typeface="+mn-cs"/>
              </a:rPr>
              <a:t>Do we have to have fun when we play?</a:t>
            </a:r>
          </a:p>
          <a:p>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3</a:t>
            </a:fld>
            <a:endParaRPr lang="en-GB"/>
          </a:p>
        </p:txBody>
      </p:sp>
    </p:spTree>
    <p:extLst>
      <p:ext uri="{BB962C8B-B14F-4D97-AF65-F5344CB8AC3E}">
        <p14:creationId xmlns:p14="http://schemas.microsoft.com/office/powerpoint/2010/main" val="158806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slide opens up the question of why we play for discussion. Why do we play? What games do you like to play and why? Is it important to play? Why do you think that? What are we doing when we play? Children are encouraged to think about the purpose and enjoyment of playing. Humans show curiosity about their world when they play. The emphasis here is that humans learn through play and that playing is important for the development of human minds.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4</a:t>
            </a:fld>
            <a:endParaRPr lang="en-GB"/>
          </a:p>
        </p:txBody>
      </p:sp>
    </p:spTree>
    <p:extLst>
      <p:ext uri="{BB962C8B-B14F-4D97-AF65-F5344CB8AC3E}">
        <p14:creationId xmlns:p14="http://schemas.microsoft.com/office/powerpoint/2010/main" val="54850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PP Slide 5 - </a:t>
            </a:r>
            <a:r>
              <a:rPr lang="en-GB" sz="1200" kern="1200" dirty="0">
                <a:solidFill>
                  <a:schemeClr val="tx1"/>
                </a:solidFill>
                <a:effectLst/>
                <a:latin typeface="+mn-lt"/>
                <a:ea typeface="+mn-ea"/>
                <a:cs typeface="+mn-cs"/>
              </a:rPr>
              <a:t>Show embedded film about lion cubs. </a:t>
            </a:r>
          </a:p>
          <a:p>
            <a:r>
              <a:rPr lang="en-GB" dirty="0"/>
              <a:t>https://www.youtube.com/watch?v=UoN2qtdE1YI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Children are now asked to consider if animals play Do animals play? Give examples. Why might animals play? Why might animal babies play?   Discussion could include ideas about play enabling us to find things out about objects and our environment.  Very free and open discussion to allow creative thinking. The slide shows Velu, a four-year-old chimpanzee at Edinburgh Zoo, playing with a red box. Animals also seem to show curiosity about their world when they play. Again, here the emphasis is that animals learn through play and that playing is important for the development of animal minds. </a:t>
            </a:r>
            <a:r>
              <a:rPr lang="en-GB" sz="1200" b="0" i="0" u="none" strike="noStrike" kern="1200" dirty="0">
                <a:solidFill>
                  <a:schemeClr val="tx1"/>
                </a:solidFill>
                <a:effectLst/>
                <a:latin typeface="+mn-lt"/>
                <a:ea typeface="+mn-ea"/>
                <a:cs typeface="+mn-cs"/>
              </a:rPr>
              <a:t>Different animals play in different ways. Physical or ‘locomotor’ play can help young animals develop muscles and reaction times, social play can help them learn how others react, and object play might help them to learn how objects behave.</a:t>
            </a: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5</a:t>
            </a:fld>
            <a:endParaRPr lang="en-GB"/>
          </a:p>
        </p:txBody>
      </p:sp>
    </p:spTree>
    <p:extLst>
      <p:ext uri="{BB962C8B-B14F-4D97-AF65-F5344CB8AC3E}">
        <p14:creationId xmlns:p14="http://schemas.microsoft.com/office/powerpoint/2010/main" val="15213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is curiosity?</a:t>
            </a:r>
          </a:p>
          <a:p>
            <a:r>
              <a:rPr lang="en-GB" sz="1200" kern="1200" dirty="0">
                <a:solidFill>
                  <a:schemeClr val="tx1"/>
                </a:solidFill>
                <a:effectLst/>
                <a:latin typeface="+mn-lt"/>
                <a:ea typeface="+mn-ea"/>
                <a:cs typeface="+mn-cs"/>
              </a:rPr>
              <a:t>Do you ever wonder about things? Do you ever wonder about things you don’t know? </a:t>
            </a:r>
          </a:p>
          <a:p>
            <a:r>
              <a:rPr lang="en-GB" sz="1200" kern="1200" dirty="0">
                <a:solidFill>
                  <a:schemeClr val="tx1"/>
                </a:solidFill>
                <a:effectLst/>
                <a:latin typeface="+mn-lt"/>
                <a:ea typeface="+mn-ea"/>
                <a:cs typeface="+mn-cs"/>
              </a:rPr>
              <a:t>What do you do when you wonder?</a:t>
            </a:r>
          </a:p>
          <a:p>
            <a:r>
              <a:rPr lang="en-GB" sz="1200" kern="1200" dirty="0">
                <a:solidFill>
                  <a:schemeClr val="tx1"/>
                </a:solidFill>
                <a:effectLst/>
                <a:latin typeface="+mn-lt"/>
                <a:ea typeface="+mn-ea"/>
                <a:cs typeface="+mn-cs"/>
              </a:rPr>
              <a:t>Do you wrinkle your brow? Do you widen your eyes? Are you wondering about wondering right now? Have a look around at everyone’s faces. What do they look like? </a:t>
            </a:r>
          </a:p>
          <a:p>
            <a:r>
              <a:rPr lang="en-GB" sz="1200" kern="1200" dirty="0">
                <a:solidFill>
                  <a:schemeClr val="tx1"/>
                </a:solidFill>
                <a:effectLst/>
                <a:latin typeface="+mn-lt"/>
                <a:ea typeface="+mn-ea"/>
                <a:cs typeface="+mn-cs"/>
              </a:rPr>
              <a:t>What do you feel like when you are wondering? What do you think your mind is doing when you are wondering?</a:t>
            </a:r>
          </a:p>
          <a:p>
            <a:r>
              <a:rPr lang="en-GB" sz="1200" kern="1200" dirty="0">
                <a:solidFill>
                  <a:schemeClr val="tx1"/>
                </a:solidFill>
                <a:effectLst/>
                <a:latin typeface="+mn-lt"/>
                <a:ea typeface="+mn-ea"/>
                <a:cs typeface="+mn-cs"/>
              </a:rPr>
              <a:t>The human mind has an amazing super power: it can be aware that is does not know something!  Can you think of something you don’t know? What is that? How can your mind know that it does not know something? </a:t>
            </a:r>
          </a:p>
          <a:p>
            <a:r>
              <a:rPr lang="en-GB" sz="1200" kern="1200" dirty="0">
                <a:solidFill>
                  <a:schemeClr val="tx1"/>
                </a:solidFill>
                <a:effectLst/>
                <a:latin typeface="+mn-lt"/>
                <a:ea typeface="+mn-ea"/>
                <a:cs typeface="+mn-cs"/>
              </a:rPr>
              <a:t>When you are wondering, your mind is in a state of curiosity. Curiosity is a strong feeling or a wish to know something. </a:t>
            </a:r>
          </a:p>
          <a:p>
            <a:r>
              <a:rPr lang="en-GB" sz="1200" kern="1200" dirty="0">
                <a:solidFill>
                  <a:schemeClr val="tx1"/>
                </a:solidFill>
                <a:effectLst/>
                <a:latin typeface="+mn-lt"/>
                <a:ea typeface="+mn-ea"/>
                <a:cs typeface="+mn-cs"/>
              </a:rPr>
              <a:t>The Scottish philosopher David Hume once described curiosity as, ‘that love of truth, which was the first source of all our enquiries’. So, Hume is saying that philosophers like to find out the truth about things and that this whole process begins with being curious. It begins with wondering about things. When we are curious and wonder about things, we ask questions. Curiosity and wondering are the motivators for asking questions: they force us to ask questions. We ask questions in order to find out what we desire to know. </a:t>
            </a:r>
          </a:p>
          <a:p>
            <a:r>
              <a:rPr lang="en-GB" sz="1200" kern="1200" dirty="0">
                <a:solidFill>
                  <a:schemeClr val="tx1"/>
                </a:solidFill>
                <a:effectLst/>
                <a:latin typeface="+mn-lt"/>
                <a:ea typeface="+mn-ea"/>
                <a:cs typeface="+mn-cs"/>
              </a:rPr>
              <a:t>Curiosity is the driving force behind research in science, technology, engineering, philosophy, psychology and even areas such as art or music. </a:t>
            </a:r>
          </a:p>
          <a:p>
            <a:r>
              <a:rPr lang="en-GB" sz="1200" kern="1200" dirty="0">
                <a:solidFill>
                  <a:schemeClr val="tx1"/>
                </a:solidFill>
                <a:effectLst/>
                <a:latin typeface="+mn-lt"/>
                <a:ea typeface="+mn-ea"/>
                <a:cs typeface="+mn-cs"/>
              </a:rPr>
              <a:t>Are we only curious so that we can gain knowledge? When we play or do a puzzle, we are being curious, but we don’t do it just for the knowledge. Curiosity also drives us to have new experiences, such as trying a new kind of milkshake. We enjoy being curious. So maybe being curious and wondering are really valuable qualities of the human mind.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44B4E998-BBAF-42C5-A7C7-E62B2C0D773C}" type="slidenum">
              <a:rPr lang="en-GB" smtClean="0"/>
              <a:t>6</a:t>
            </a:fld>
            <a:endParaRPr lang="en-GB"/>
          </a:p>
        </p:txBody>
      </p:sp>
    </p:spTree>
    <p:extLst>
      <p:ext uri="{BB962C8B-B14F-4D97-AF65-F5344CB8AC3E}">
        <p14:creationId xmlns:p14="http://schemas.microsoft.com/office/powerpoint/2010/main" val="143253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Resources: PP Slide 7; Worksheet </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Classroom Quest</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children are asked to communicate with others in the class to complete the questionnaire. They also have to record how they found out this information. Did they ask someone? Did they have to look it up somewhere? Did you enjoy that? Why was it fun? What have you learned? What is the most interesting thing you have learned? </a:t>
            </a: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7</a:t>
            </a:fld>
            <a:endParaRPr lang="en-GB"/>
          </a:p>
        </p:txBody>
      </p:sp>
    </p:spTree>
    <p:extLst>
      <p:ext uri="{BB962C8B-B14F-4D97-AF65-F5344CB8AC3E}">
        <p14:creationId xmlns:p14="http://schemas.microsoft.com/office/powerpoint/2010/main" val="421040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phylogenetic tree shows that our common ancestry with parrots is much further back than with chimps or orangutans. Parrots are birds: birds are the only living group of dinosaurs!  Our common ancestor was something like a lizard. </a:t>
            </a:r>
          </a:p>
          <a:p>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8</a:t>
            </a:fld>
            <a:endParaRPr lang="en-GB"/>
          </a:p>
        </p:txBody>
      </p:sp>
    </p:spTree>
    <p:extLst>
      <p:ext uri="{BB962C8B-B14F-4D97-AF65-F5344CB8AC3E}">
        <p14:creationId xmlns:p14="http://schemas.microsoft.com/office/powerpoint/2010/main" val="99842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shows an illustration of the way birds may have evolved from dinosaurs. The film clip explains this further.</a:t>
            </a:r>
            <a:r>
              <a:rPr lang="en-GB" sz="1200" b="1"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7EF3443C-C4D4-4BD9-9F7D-AB227C5DE06E}" type="slidenum">
              <a:rPr lang="en-GB" smtClean="0"/>
              <a:t>9</a:t>
            </a:fld>
            <a:endParaRPr lang="en-GB"/>
          </a:p>
        </p:txBody>
      </p:sp>
    </p:spTree>
    <p:extLst>
      <p:ext uri="{BB962C8B-B14F-4D97-AF65-F5344CB8AC3E}">
        <p14:creationId xmlns:p14="http://schemas.microsoft.com/office/powerpoint/2010/main" val="187027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4D5415-CDC7-4A10-8C52-803C9395782D}"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132882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D5415-CDC7-4A10-8C52-803C9395782D}"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22886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D5415-CDC7-4A10-8C52-803C9395782D}"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72010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4D5415-CDC7-4A10-8C52-803C9395782D}"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20553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4D5415-CDC7-4A10-8C52-803C9395782D}"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382941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4D5415-CDC7-4A10-8C52-803C9395782D}"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334051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4D5415-CDC7-4A10-8C52-803C9395782D}" type="datetimeFigureOut">
              <a:rPr lang="en-GB" smtClean="0"/>
              <a:t>03/12/2018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381899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4D5415-CDC7-4A10-8C52-803C9395782D}" type="datetimeFigureOut">
              <a:rPr lang="en-GB" smtClean="0"/>
              <a:t>03/12/2018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269292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D5415-CDC7-4A10-8C52-803C9395782D}" type="datetimeFigureOut">
              <a:rPr lang="en-GB" smtClean="0"/>
              <a:t>03/12/2018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975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4D5415-CDC7-4A10-8C52-803C9395782D}"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122441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4D5415-CDC7-4A10-8C52-803C9395782D}"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26A02-F360-4520-B604-C46D57DDAA9E}" type="slidenum">
              <a:rPr lang="en-GB" smtClean="0"/>
              <a:t>‹#›</a:t>
            </a:fld>
            <a:endParaRPr lang="en-GB"/>
          </a:p>
        </p:txBody>
      </p:sp>
    </p:spTree>
    <p:extLst>
      <p:ext uri="{BB962C8B-B14F-4D97-AF65-F5344CB8AC3E}">
        <p14:creationId xmlns:p14="http://schemas.microsoft.com/office/powerpoint/2010/main" val="311820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D5415-CDC7-4A10-8C52-803C9395782D}" type="datetimeFigureOut">
              <a:rPr lang="en-GB" smtClean="0"/>
              <a:t>03/12/2018</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26A02-F360-4520-B604-C46D57DDAA9E}" type="slidenum">
              <a:rPr lang="en-GB" smtClean="0"/>
              <a:t>‹#›</a:t>
            </a:fld>
            <a:endParaRPr lang="en-GB"/>
          </a:p>
        </p:txBody>
      </p:sp>
    </p:spTree>
    <p:extLst>
      <p:ext uri="{BB962C8B-B14F-4D97-AF65-F5344CB8AC3E}">
        <p14:creationId xmlns:p14="http://schemas.microsoft.com/office/powerpoint/2010/main" val="387984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5.PNG"/><Relationship Id="rId7" Type="http://schemas.openxmlformats.org/officeDocument/2006/relationships/hyperlink" Target="http://en.wikipedia.org/wiki/File:Southern_long-nosed_bat.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hyperlink" Target="https://www.flickr.com/photos/andy_bernay-roman/3469159829"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37.jpg"/><Relationship Id="rId9" Type="http://schemas.openxmlformats.org/officeDocument/2006/relationships/hyperlink" Target="http://biology.stackexchange.com/questions/28478/do-animals-exist-which-have-great-vision-but-see-only-graysca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hyperlink" Target="http://matescienzemedie.blogspot.com/2012/03/3b-pascoli-memo-scienze.html" TargetMode="Externa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en.wikipedia.org/wiki/Portal:Science/Featured_articl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hyperlink" Target="http://matescienzemedie.blogspot.com/2012/03/3b-pascoli-memo-scienze.html" TargetMode="External"/><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37.jpg"/><Relationship Id="rId7" Type="http://schemas.openxmlformats.org/officeDocument/2006/relationships/hyperlink" Target="http://mathematica.stackexchange.com/questions/25589/how-can-i-detect-an-ellipse-in-a-photo"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5.PNG"/><Relationship Id="rId4" Type="http://schemas.openxmlformats.org/officeDocument/2006/relationships/hyperlink" Target="https://www.flickr.com/photos/andy_bernay-roman/3469159829"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lickr.com/photos/small/367689478" TargetMode="External"/><Relationship Id="rId3" Type="http://schemas.openxmlformats.org/officeDocument/2006/relationships/hyperlink" Target="https://www.dropbox.com/sh/ae2l6f4wb6vusbr/AAC0Y4FYJNNc0zBi-efsc45la?dl=0&amp;preview=Parrots.mp4" TargetMode="External"/><Relationship Id="rId7"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es.wikipedia.org/wiki/Coracopsis" TargetMode="Externa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flickr.com/photos/small/367689478" TargetMode="External"/><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hyperlink" Target="http://flickr.com/photos/blacktigersdream/8032333157" TargetMode="External"/><Relationship Id="rId3" Type="http://schemas.openxmlformats.org/officeDocument/2006/relationships/image" Target="../media/image5.PNG"/><Relationship Id="rId7"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hyperlink" Target="https://www.movementislife.be/uncategorized/on-mammalian-play-training-for-the-unexpected-and-its-application-in-physical-therapy/" TargetMode="Externa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en/girl-child-playing-truck-dirt-344328/" TargetMode="External"/><Relationship Id="rId13" Type="http://schemas.openxmlformats.org/officeDocument/2006/relationships/image" Target="../media/image40.jpg"/><Relationship Id="rId3" Type="http://schemas.openxmlformats.org/officeDocument/2006/relationships/image" Target="../media/image43.jpg"/><Relationship Id="rId7" Type="http://schemas.openxmlformats.org/officeDocument/2006/relationships/image" Target="../media/image17.jpg"/><Relationship Id="rId12" Type="http://schemas.openxmlformats.org/officeDocument/2006/relationships/hyperlink" Target="https://www.flickr.com/photos/andy_bernay-roman/3469159829"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7.jpg"/><Relationship Id="rId5" Type="http://schemas.openxmlformats.org/officeDocument/2006/relationships/image" Target="../media/image3.tiff"/><Relationship Id="rId10" Type="http://schemas.openxmlformats.org/officeDocument/2006/relationships/hyperlink" Target="http://theconversation.com/how-small-birds-evolved-from-giant-meat-eating-dinosaurs-28540" TargetMode="External"/><Relationship Id="rId4" Type="http://schemas.openxmlformats.org/officeDocument/2006/relationships/hyperlink" Target="http://mathematica.stackexchange.com/questions/25589/how-can-i-detect-an-ellipse-in-a-photo" TargetMode="External"/><Relationship Id="rId9" Type="http://schemas.openxmlformats.org/officeDocument/2006/relationships/image" Target="../media/image34.jpg"/><Relationship Id="rId14" Type="http://schemas.openxmlformats.org/officeDocument/2006/relationships/hyperlink" Target="http://matescienzemedie.blogspot.com/2012/03/3b-pascoli-memo-scienze.htm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humannhealth.com/the-surprising-reasons-your-feet-hurt-all-the-time/2201/2/" TargetMode="External"/><Relationship Id="rId3" Type="http://schemas.openxmlformats.org/officeDocument/2006/relationships/image" Target="../media/image3.tiff"/><Relationship Id="rId7" Type="http://schemas.openxmlformats.org/officeDocument/2006/relationships/image" Target="../media/image7.jpg"/><Relationship Id="rId12"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tif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tiff"/><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5.PNG"/><Relationship Id="rId7" Type="http://schemas.openxmlformats.org/officeDocument/2006/relationships/hyperlink" Target="http://www.alleideen.com/selber-machen/02/springseil-sport-springseil.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hyperlink" Target="https://flickr.com/photos/knitesh/19948640083" TargetMode="External"/><Relationship Id="rId5" Type="http://schemas.openxmlformats.org/officeDocument/2006/relationships/hyperlink" Target="http://openclipart.org/detail/2178/cards-by-machovka" TargetMode="External"/><Relationship Id="rId10" Type="http://schemas.openxmlformats.org/officeDocument/2006/relationships/image" Target="../media/image15.jpg"/><Relationship Id="rId4" Type="http://schemas.openxmlformats.org/officeDocument/2006/relationships/image" Target="../media/image12.png"/><Relationship Id="rId9" Type="http://schemas.openxmlformats.org/officeDocument/2006/relationships/hyperlink" Target="https://www.flickr.com/photos/digibard/397285439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0.jpg"/><Relationship Id="rId3" Type="http://schemas.openxmlformats.org/officeDocument/2006/relationships/image" Target="../media/image16.jpg"/><Relationship Id="rId7" Type="http://schemas.openxmlformats.org/officeDocument/2006/relationships/hyperlink" Target="https://pixabay.com/en/girl-child-playing-truck-dirt-344328/" TargetMode="External"/><Relationship Id="rId12" Type="http://schemas.openxmlformats.org/officeDocument/2006/relationships/hyperlink" Target="http://ozmummy.blogspot.com/2010/08/we-play-cardboard-boxes.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19.JPG"/><Relationship Id="rId5" Type="http://schemas.openxmlformats.org/officeDocument/2006/relationships/image" Target="../media/image5.PNG"/><Relationship Id="rId15" Type="http://schemas.openxmlformats.org/officeDocument/2006/relationships/hyperlink" Target="https://creativecommons.org/licenses/by-nd/3.0/" TargetMode="External"/><Relationship Id="rId10" Type="http://schemas.openxmlformats.org/officeDocument/2006/relationships/hyperlink" Target="https://creativecommons.org/licenses/by-sa/3.0/" TargetMode="External"/><Relationship Id="rId4" Type="http://schemas.openxmlformats.org/officeDocument/2006/relationships/hyperlink" Target="http://www.gameblast.com.br/2013/01/discussao-quais-os-motivos-que-te-fazem.html" TargetMode="External"/><Relationship Id="rId9" Type="http://schemas.openxmlformats.org/officeDocument/2006/relationships/hyperlink" Target="https://www.flickr.com/photos/usaghumphreys/6206014954" TargetMode="External"/><Relationship Id="rId14" Type="http://schemas.openxmlformats.org/officeDocument/2006/relationships/hyperlink" Target="http://theconversation.com/should-we-teach-our-children-to-share-or-let-nature-take-its-course-4197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hyperlink" Target="https://www.youtube.com/watch?v=UoN2qtdE1YI"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5.PNG"/><Relationship Id="rId4" Type="http://schemas.openxmlformats.org/officeDocument/2006/relationships/hyperlink" Target="http://commons.wikimedia.org/wiki/File:Gpa_bill_coyote_pups_3.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commons.wikimedia.org/wiki/File:Iraide_alonso.jpg" TargetMode="Externa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thecollaboratory.wikidot.com/philosophy-of-thought-and-logic-2014-fall" TargetMode="External"/><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hyperlink" Target="http://noloseytu.blogspot.com/2014/10/cobra-real.html" TargetMode="External"/><Relationship Id="rId18" Type="http://schemas.openxmlformats.org/officeDocument/2006/relationships/hyperlink" Target="http://commons.wikimedia.org/wiki/File:Peruvian_Indians_with_Short-tailed_Parrot-6-4cp.jpg" TargetMode="External"/><Relationship Id="rId3" Type="http://schemas.openxmlformats.org/officeDocument/2006/relationships/image" Target="../media/image26.jpeg"/><Relationship Id="rId7" Type="http://schemas.openxmlformats.org/officeDocument/2006/relationships/image" Target="../media/image28.tiff"/><Relationship Id="rId12" Type="http://schemas.openxmlformats.org/officeDocument/2006/relationships/image" Target="../media/image31.jpg"/><Relationship Id="rId17" Type="http://schemas.openxmlformats.org/officeDocument/2006/relationships/image" Target="../media/image33.jpg"/><Relationship Id="rId2" Type="http://schemas.openxmlformats.org/officeDocument/2006/relationships/notesSlide" Target="../notesSlides/notesSlide8.xm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en.wikipedia.org/wiki/File:African_Elephant_8.jpg" TargetMode="External"/><Relationship Id="rId11" Type="http://schemas.openxmlformats.org/officeDocument/2006/relationships/hyperlink" Target="http://montaigne.altervista.org/il-velociraptor-e-levoluzione-dei-dinosauri/" TargetMode="External"/><Relationship Id="rId5" Type="http://schemas.openxmlformats.org/officeDocument/2006/relationships/image" Target="../media/image27.jpg"/><Relationship Id="rId15" Type="http://schemas.openxmlformats.org/officeDocument/2006/relationships/hyperlink" Target="http://commons.wikimedia.org/wiki/File:Douthat_State_Park_-_Eastern_fence_lizard_-_10.jpg" TargetMode="External"/><Relationship Id="rId10" Type="http://schemas.openxmlformats.org/officeDocument/2006/relationships/image" Target="../media/image30.png"/><Relationship Id="rId4" Type="http://schemas.openxmlformats.org/officeDocument/2006/relationships/hyperlink" Target="https://commons.wikimedia.org/wiki/File:Diplodocus_carnegii.jpg" TargetMode="External"/><Relationship Id="rId9" Type="http://schemas.openxmlformats.org/officeDocument/2006/relationships/hyperlink" Target="http://nl.wikipedia.org/wiki/bestand:cuban_crocodile.jpg" TargetMode="External"/><Relationship Id="rId14" Type="http://schemas.openxmlformats.org/officeDocument/2006/relationships/image" Target="../media/image32.jp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4.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createdebate.com/debate/show/Can_a_person_be_a_true_Christian_and_believe_in_evolution" TargetMode="External"/><Relationship Id="rId5" Type="http://schemas.openxmlformats.org/officeDocument/2006/relationships/image" Target="../media/image35.jpg"/><Relationship Id="rId10" Type="http://schemas.openxmlformats.org/officeDocument/2006/relationships/hyperlink" Target="https://www.youtube.com/watch?time_continue=6&amp;v=eaWb0UUNc00" TargetMode="External"/><Relationship Id="rId4" Type="http://schemas.openxmlformats.org/officeDocument/2006/relationships/hyperlink" Target="http://theconversation.com/how-small-birds-evolved-from-giant-meat-eating-dinosaurs-28540" TargetMode="External"/><Relationship Id="rId9" Type="http://schemas.openxmlformats.org/officeDocument/2006/relationships/hyperlink" Target="http://arunachalabirds.blogspot.com/2011/09/rose-ringed-parakeet.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7"/>
          <p:cNvPicPr preferRelativeResize="0"/>
          <p:nvPr/>
        </p:nvPicPr>
        <p:blipFill rotWithShape="1">
          <a:blip r:embed="rId3">
            <a:alphaModFix/>
          </a:blip>
          <a:srcRect/>
          <a:stretch/>
        </p:blipFill>
        <p:spPr>
          <a:xfrm>
            <a:off x="279488" y="618782"/>
            <a:ext cx="9347024" cy="4130524"/>
          </a:xfrm>
          <a:prstGeom prst="rect">
            <a:avLst/>
          </a:prstGeom>
          <a:noFill/>
          <a:ln>
            <a:noFill/>
          </a:ln>
        </p:spPr>
      </p:pic>
      <p:sp>
        <p:nvSpPr>
          <p:cNvPr id="206" name="Google Shape;206;p37"/>
          <p:cNvSpPr txBox="1"/>
          <p:nvPr/>
        </p:nvSpPr>
        <p:spPr>
          <a:xfrm>
            <a:off x="849734" y="5990576"/>
            <a:ext cx="8937647" cy="369200"/>
          </a:xfrm>
          <a:prstGeom prst="rect">
            <a:avLst/>
          </a:prstGeom>
          <a:noFill/>
          <a:ln>
            <a:noFill/>
          </a:ln>
        </p:spPr>
        <p:txBody>
          <a:bodyPr spcFirstLastPara="1" wrap="square" lIns="91433" tIns="45700" rIns="91433" bIns="45700" anchor="t" anchorCtr="0">
            <a:noAutofit/>
          </a:bodyPr>
          <a:lstStyle/>
          <a:p>
            <a:pPr algn="ctr"/>
            <a:r>
              <a:rPr lang="en" sz="1867" dirty="0">
                <a:solidFill>
                  <a:schemeClr val="dk1"/>
                </a:solidFill>
                <a:latin typeface="Calibri"/>
                <a:ea typeface="Calibri"/>
                <a:cs typeface="Calibri"/>
                <a:sym typeface="Calibri"/>
              </a:rPr>
              <a:t>School of Psychology and Neuroscience, and Department of Philosophy, </a:t>
            </a:r>
          </a:p>
          <a:p>
            <a:pPr algn="ctr"/>
            <a:r>
              <a:rPr lang="en" sz="1867" dirty="0">
                <a:solidFill>
                  <a:schemeClr val="dk1"/>
                </a:solidFill>
                <a:latin typeface="Calibri"/>
                <a:ea typeface="Calibri"/>
                <a:cs typeface="Calibri"/>
                <a:sym typeface="Calibri"/>
              </a:rPr>
              <a:t>University of St Andrews</a:t>
            </a:r>
            <a:endParaRPr sz="1467" dirty="0"/>
          </a:p>
        </p:txBody>
      </p:sp>
      <p:pic>
        <p:nvPicPr>
          <p:cNvPr id="207" name="Google Shape;207;p37"/>
          <p:cNvPicPr preferRelativeResize="0"/>
          <p:nvPr/>
        </p:nvPicPr>
        <p:blipFill rotWithShape="1">
          <a:blip r:embed="rId4">
            <a:alphaModFix/>
          </a:blip>
          <a:srcRect/>
          <a:stretch/>
        </p:blipFill>
        <p:spPr>
          <a:xfrm>
            <a:off x="118627" y="6015282"/>
            <a:ext cx="577101" cy="688988"/>
          </a:xfrm>
          <a:prstGeom prst="rect">
            <a:avLst/>
          </a:prstGeom>
          <a:noFill/>
          <a:ln>
            <a:noFill/>
          </a:ln>
        </p:spPr>
      </p:pic>
      <p:sp>
        <p:nvSpPr>
          <p:cNvPr id="2" name="TextBox 1">
            <a:extLst>
              <a:ext uri="{FF2B5EF4-FFF2-40B4-BE49-F238E27FC236}">
                <a16:creationId xmlns:a16="http://schemas.microsoft.com/office/drawing/2014/main" id="{155B1114-CF44-4B6B-985C-4F34A2F561A3}"/>
              </a:ext>
            </a:extLst>
          </p:cNvPr>
          <p:cNvSpPr txBox="1"/>
          <p:nvPr/>
        </p:nvSpPr>
        <p:spPr>
          <a:xfrm>
            <a:off x="1943100" y="5108331"/>
            <a:ext cx="5556738" cy="523220"/>
          </a:xfrm>
          <a:prstGeom prst="rect">
            <a:avLst/>
          </a:prstGeom>
          <a:noFill/>
        </p:spPr>
        <p:txBody>
          <a:bodyPr wrap="square" rtlCol="0">
            <a:spAutoFit/>
          </a:bodyPr>
          <a:lstStyle/>
          <a:p>
            <a:pPr algn="ctr"/>
            <a:r>
              <a:rPr lang="en-GB" sz="2800" b="1" dirty="0">
                <a:solidFill>
                  <a:srgbClr val="CC00CC"/>
                </a:solidFill>
              </a:rPr>
              <a:t>Lesson 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bird&#10;&#10;Description generated with high confidence">
            <a:extLst>
              <a:ext uri="{FF2B5EF4-FFF2-40B4-BE49-F238E27FC236}">
                <a16:creationId xmlns:a16="http://schemas.microsoft.com/office/drawing/2014/main" id="{6D1C8662-290F-45D9-A824-E69C457EC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5" name="Picture 4" descr="A parrot sitting on a branch&#10;&#10;Description generated with very high confidence">
            <a:extLst>
              <a:ext uri="{FF2B5EF4-FFF2-40B4-BE49-F238E27FC236}">
                <a16:creationId xmlns:a16="http://schemas.microsoft.com/office/drawing/2014/main" id="{2922CC4B-C542-4041-B7D4-4558C3DC89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76311" y="873408"/>
            <a:ext cx="2713655" cy="2257761"/>
          </a:xfrm>
          <a:prstGeom prst="rect">
            <a:avLst/>
          </a:prstGeom>
          <a:effectLst>
            <a:glow rad="139700">
              <a:schemeClr val="accent4">
                <a:satMod val="175000"/>
                <a:alpha val="40000"/>
              </a:schemeClr>
            </a:glow>
          </a:effectLst>
        </p:spPr>
      </p:pic>
      <p:sp>
        <p:nvSpPr>
          <p:cNvPr id="7" name="TextBox 6">
            <a:extLst>
              <a:ext uri="{FF2B5EF4-FFF2-40B4-BE49-F238E27FC236}">
                <a16:creationId xmlns:a16="http://schemas.microsoft.com/office/drawing/2014/main" id="{3FB3937D-C664-4EAF-9F24-7D323629D73B}"/>
              </a:ext>
            </a:extLst>
          </p:cNvPr>
          <p:cNvSpPr txBox="1"/>
          <p:nvPr/>
        </p:nvSpPr>
        <p:spPr>
          <a:xfrm>
            <a:off x="176645" y="123643"/>
            <a:ext cx="4291446" cy="646331"/>
          </a:xfrm>
          <a:prstGeom prst="rect">
            <a:avLst/>
          </a:prstGeom>
          <a:noFill/>
        </p:spPr>
        <p:txBody>
          <a:bodyPr wrap="square" rtlCol="0">
            <a:spAutoFit/>
          </a:bodyPr>
          <a:lstStyle/>
          <a:p>
            <a:r>
              <a:rPr lang="en-GB" sz="3600" dirty="0">
                <a:solidFill>
                  <a:srgbClr val="FF00FF"/>
                </a:solidFill>
              </a:rPr>
              <a:t>Parrots are amazing!</a:t>
            </a:r>
          </a:p>
        </p:txBody>
      </p:sp>
      <p:sp>
        <p:nvSpPr>
          <p:cNvPr id="8" name="TextBox 7">
            <a:extLst>
              <a:ext uri="{FF2B5EF4-FFF2-40B4-BE49-F238E27FC236}">
                <a16:creationId xmlns:a16="http://schemas.microsoft.com/office/drawing/2014/main" id="{9C31D0ED-9FD4-4E7F-ACDC-8D636B413EB5}"/>
              </a:ext>
            </a:extLst>
          </p:cNvPr>
          <p:cNvSpPr txBox="1"/>
          <p:nvPr/>
        </p:nvSpPr>
        <p:spPr>
          <a:xfrm>
            <a:off x="176645" y="821751"/>
            <a:ext cx="3439391" cy="2246769"/>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rgbClr val="002060"/>
                </a:solidFill>
              </a:rPr>
              <a:t>Parrots have no hands; they interact with their world with their beaks and feet. </a:t>
            </a:r>
          </a:p>
        </p:txBody>
      </p:sp>
      <p:pic>
        <p:nvPicPr>
          <p:cNvPr id="9" name="Picture 8" descr="A picture containing bat, mammal, cat, animal&#10;&#10;Description generated with very high confidence">
            <a:extLst>
              <a:ext uri="{FF2B5EF4-FFF2-40B4-BE49-F238E27FC236}">
                <a16:creationId xmlns:a16="http://schemas.microsoft.com/office/drawing/2014/main" id="{E9DDEE9D-D28E-4F51-B74C-DAA73F6EBE8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83710" y="1581846"/>
            <a:ext cx="2386233" cy="2779752"/>
          </a:xfrm>
          <a:prstGeom prst="rect">
            <a:avLst/>
          </a:prstGeom>
          <a:effectLst>
            <a:glow rad="139700">
              <a:schemeClr val="accent5">
                <a:satMod val="175000"/>
                <a:alpha val="40000"/>
              </a:schemeClr>
            </a:glow>
          </a:effectLst>
        </p:spPr>
      </p:pic>
      <p:sp>
        <p:nvSpPr>
          <p:cNvPr id="2" name="TextBox 1">
            <a:extLst>
              <a:ext uri="{FF2B5EF4-FFF2-40B4-BE49-F238E27FC236}">
                <a16:creationId xmlns:a16="http://schemas.microsoft.com/office/drawing/2014/main" id="{A6DFADB8-1434-48A4-9E9E-3292BB7CC529}"/>
              </a:ext>
            </a:extLst>
          </p:cNvPr>
          <p:cNvSpPr txBox="1"/>
          <p:nvPr/>
        </p:nvSpPr>
        <p:spPr>
          <a:xfrm>
            <a:off x="6743182" y="4510377"/>
            <a:ext cx="3067291" cy="954107"/>
          </a:xfrm>
          <a:prstGeom prst="rect">
            <a:avLst/>
          </a:prstGeom>
          <a:noFill/>
        </p:spPr>
        <p:txBody>
          <a:bodyPr wrap="square" rtlCol="0">
            <a:spAutoFit/>
          </a:bodyPr>
          <a:lstStyle/>
          <a:p>
            <a:pPr algn="ctr"/>
            <a:r>
              <a:rPr lang="en-GB" sz="2800" dirty="0">
                <a:solidFill>
                  <a:srgbClr val="002060"/>
                </a:solidFill>
              </a:rPr>
              <a:t>How did bats ‘see’ in the dark?</a:t>
            </a:r>
          </a:p>
        </p:txBody>
      </p:sp>
      <p:pic>
        <p:nvPicPr>
          <p:cNvPr id="6" name="Picture 5" descr="A close up of an animal&#10;&#10;Description automatically generated">
            <a:extLst>
              <a:ext uri="{FF2B5EF4-FFF2-40B4-BE49-F238E27FC236}">
                <a16:creationId xmlns:a16="http://schemas.microsoft.com/office/drawing/2014/main" id="{62048480-AB5C-4F57-95C3-9D501173DEF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86035" y="3353090"/>
            <a:ext cx="3524250" cy="2314575"/>
          </a:xfrm>
          <a:prstGeom prst="rect">
            <a:avLst/>
          </a:prstGeom>
        </p:spPr>
      </p:pic>
      <p:sp>
        <p:nvSpPr>
          <p:cNvPr id="10" name="TextBox 9">
            <a:extLst>
              <a:ext uri="{FF2B5EF4-FFF2-40B4-BE49-F238E27FC236}">
                <a16:creationId xmlns:a16="http://schemas.microsoft.com/office/drawing/2014/main" id="{927F4039-F350-4C64-9A0D-77DD1DD176DB}"/>
              </a:ext>
            </a:extLst>
          </p:cNvPr>
          <p:cNvSpPr txBox="1"/>
          <p:nvPr/>
        </p:nvSpPr>
        <p:spPr>
          <a:xfrm>
            <a:off x="209017" y="5620171"/>
            <a:ext cx="3524250" cy="230832"/>
          </a:xfrm>
          <a:prstGeom prst="rect">
            <a:avLst/>
          </a:prstGeom>
          <a:noFill/>
        </p:spPr>
        <p:txBody>
          <a:bodyPr wrap="square" rtlCol="0">
            <a:spAutoFit/>
          </a:bodyPr>
          <a:lstStyle/>
          <a:p>
            <a:r>
              <a:rPr lang="en-GB" sz="900" dirty="0">
                <a:hlinkClick r:id="rId9" tooltip="http://biology.stackexchange.com/questions/28478/do-animals-exist-which-have-great-vision-but-see-only-grayscale"/>
              </a:rPr>
              <a:t>This Photo</a:t>
            </a:r>
            <a:r>
              <a:rPr lang="en-GB" sz="900" dirty="0"/>
              <a:t> by Unknown Author is licensed under </a:t>
            </a:r>
            <a:r>
              <a:rPr lang="en-GB" sz="900" dirty="0">
                <a:hlinkClick r:id="rId10" tooltip="https://creativecommons.org/licenses/by-sa/3.0/"/>
              </a:rPr>
              <a:t>CC BY-SA</a:t>
            </a:r>
            <a:endParaRPr lang="en-GB" sz="900" dirty="0"/>
          </a:p>
        </p:txBody>
      </p:sp>
      <p:sp>
        <p:nvSpPr>
          <p:cNvPr id="11" name="TextBox 10">
            <a:extLst>
              <a:ext uri="{FF2B5EF4-FFF2-40B4-BE49-F238E27FC236}">
                <a16:creationId xmlns:a16="http://schemas.microsoft.com/office/drawing/2014/main" id="{8344FFDA-F1A5-403A-A9E7-628A1A17E970}"/>
              </a:ext>
            </a:extLst>
          </p:cNvPr>
          <p:cNvSpPr txBox="1"/>
          <p:nvPr/>
        </p:nvSpPr>
        <p:spPr>
          <a:xfrm>
            <a:off x="3846935" y="3429000"/>
            <a:ext cx="2825588" cy="2246769"/>
          </a:xfrm>
          <a:prstGeom prst="rect">
            <a:avLst/>
          </a:prstGeom>
          <a:noFill/>
        </p:spPr>
        <p:txBody>
          <a:bodyPr wrap="square" rtlCol="0">
            <a:spAutoFit/>
          </a:bodyPr>
          <a:lstStyle/>
          <a:p>
            <a:r>
              <a:rPr lang="en-GB" sz="2800" dirty="0">
                <a:solidFill>
                  <a:srgbClr val="002060"/>
                </a:solidFill>
              </a:rPr>
              <a:t>Parrots’ vision is much better than that of humans: they can see ultra-violet light!</a:t>
            </a:r>
          </a:p>
        </p:txBody>
      </p:sp>
      <p:sp>
        <p:nvSpPr>
          <p:cNvPr id="12" name="TextBox 11">
            <a:extLst>
              <a:ext uri="{FF2B5EF4-FFF2-40B4-BE49-F238E27FC236}">
                <a16:creationId xmlns:a16="http://schemas.microsoft.com/office/drawing/2014/main" id="{D911959C-DC4A-4122-BCD0-C0C14AB64833}"/>
              </a:ext>
            </a:extLst>
          </p:cNvPr>
          <p:cNvSpPr txBox="1"/>
          <p:nvPr/>
        </p:nvSpPr>
        <p:spPr>
          <a:xfrm>
            <a:off x="1656207" y="6013619"/>
            <a:ext cx="7207045" cy="523220"/>
          </a:xfrm>
          <a:prstGeom prst="rect">
            <a:avLst/>
          </a:prstGeom>
          <a:noFill/>
        </p:spPr>
        <p:txBody>
          <a:bodyPr wrap="square" rtlCol="0">
            <a:spAutoFit/>
          </a:bodyPr>
          <a:lstStyle/>
          <a:p>
            <a:r>
              <a:rPr lang="en-GB" sz="2800" dirty="0">
                <a:solidFill>
                  <a:srgbClr val="FF00FF"/>
                </a:solidFill>
              </a:rPr>
              <a:t>What would it be like to see in ultra-violet light?</a:t>
            </a:r>
          </a:p>
        </p:txBody>
      </p:sp>
    </p:spTree>
    <p:extLst>
      <p:ext uri="{BB962C8B-B14F-4D97-AF65-F5344CB8AC3E}">
        <p14:creationId xmlns:p14="http://schemas.microsoft.com/office/powerpoint/2010/main" val="372583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006C7784-3801-48AF-8512-5533A46E0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2" name="TextBox 1">
            <a:extLst>
              <a:ext uri="{FF2B5EF4-FFF2-40B4-BE49-F238E27FC236}">
                <a16:creationId xmlns:a16="http://schemas.microsoft.com/office/drawing/2014/main" id="{68AA453B-F56E-44D9-AFB6-8BFECDD5FF2B}"/>
              </a:ext>
            </a:extLst>
          </p:cNvPr>
          <p:cNvSpPr txBox="1"/>
          <p:nvPr/>
        </p:nvSpPr>
        <p:spPr>
          <a:xfrm>
            <a:off x="5130800" y="1014363"/>
            <a:ext cx="4373419" cy="3539430"/>
          </a:xfrm>
          <a:prstGeom prst="rect">
            <a:avLst/>
          </a:prstGeom>
          <a:noFill/>
        </p:spPr>
        <p:txBody>
          <a:bodyPr wrap="square" rtlCol="0">
            <a:spAutoFit/>
          </a:bodyPr>
          <a:lstStyle/>
          <a:p>
            <a:r>
              <a:rPr lang="en-GB" sz="3200" dirty="0">
                <a:solidFill>
                  <a:srgbClr val="002060"/>
                </a:solidFill>
              </a:rPr>
              <a:t>Parrots’ brains are much smaller than those of primates, but they have denser neurons. </a:t>
            </a:r>
          </a:p>
          <a:p>
            <a:endParaRPr lang="en-GB" sz="3200" dirty="0">
              <a:solidFill>
                <a:srgbClr val="002060"/>
              </a:solidFill>
            </a:endParaRPr>
          </a:p>
          <a:p>
            <a:r>
              <a:rPr lang="en-GB" sz="3200" dirty="0">
                <a:solidFill>
                  <a:srgbClr val="002060"/>
                </a:solidFill>
              </a:rPr>
              <a:t>Neurons are the cells which make up the brain. </a:t>
            </a:r>
          </a:p>
        </p:txBody>
      </p:sp>
      <p:sp>
        <p:nvSpPr>
          <p:cNvPr id="3" name="TextBox 2">
            <a:extLst>
              <a:ext uri="{FF2B5EF4-FFF2-40B4-BE49-F238E27FC236}">
                <a16:creationId xmlns:a16="http://schemas.microsoft.com/office/drawing/2014/main" id="{7363D207-D69F-4DF9-A350-9AE53B6508CC}"/>
              </a:ext>
            </a:extLst>
          </p:cNvPr>
          <p:cNvSpPr txBox="1"/>
          <p:nvPr/>
        </p:nvSpPr>
        <p:spPr>
          <a:xfrm>
            <a:off x="361372" y="93880"/>
            <a:ext cx="4769428" cy="646331"/>
          </a:xfrm>
          <a:prstGeom prst="rect">
            <a:avLst/>
          </a:prstGeom>
          <a:noFill/>
        </p:spPr>
        <p:txBody>
          <a:bodyPr wrap="square" rtlCol="0">
            <a:spAutoFit/>
          </a:bodyPr>
          <a:lstStyle/>
          <a:p>
            <a:r>
              <a:rPr lang="en-GB" sz="3600" dirty="0">
                <a:solidFill>
                  <a:srgbClr val="FF00FF"/>
                </a:solidFill>
              </a:rPr>
              <a:t>How might birds think? </a:t>
            </a:r>
          </a:p>
        </p:txBody>
      </p:sp>
      <p:pic>
        <p:nvPicPr>
          <p:cNvPr id="12" name="Picture 11" descr="A picture containing text&#10;&#10;Description generated with very high confidence">
            <a:extLst>
              <a:ext uri="{FF2B5EF4-FFF2-40B4-BE49-F238E27FC236}">
                <a16:creationId xmlns:a16="http://schemas.microsoft.com/office/drawing/2014/main" id="{B8DE056B-21E6-40EE-9796-16E20E0109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99314" y="4827945"/>
            <a:ext cx="3411532" cy="1936174"/>
          </a:xfrm>
          <a:prstGeom prst="rect">
            <a:avLst/>
          </a:prstGeom>
        </p:spPr>
      </p:pic>
      <p:sp>
        <p:nvSpPr>
          <p:cNvPr id="14" name="TextBox 13">
            <a:extLst>
              <a:ext uri="{FF2B5EF4-FFF2-40B4-BE49-F238E27FC236}">
                <a16:creationId xmlns:a16="http://schemas.microsoft.com/office/drawing/2014/main" id="{DAD854D5-EF1C-4F78-9EC1-37516B8B2FC8}"/>
              </a:ext>
            </a:extLst>
          </p:cNvPr>
          <p:cNvSpPr txBox="1"/>
          <p:nvPr/>
        </p:nvSpPr>
        <p:spPr>
          <a:xfrm>
            <a:off x="8510846" y="5490299"/>
            <a:ext cx="1319645" cy="523220"/>
          </a:xfrm>
          <a:prstGeom prst="rect">
            <a:avLst/>
          </a:prstGeom>
          <a:noFill/>
        </p:spPr>
        <p:txBody>
          <a:bodyPr wrap="square" rtlCol="0">
            <a:spAutoFit/>
          </a:bodyPr>
          <a:lstStyle/>
          <a:p>
            <a:r>
              <a:rPr lang="en-GB" sz="2800" dirty="0">
                <a:solidFill>
                  <a:srgbClr val="FF00FF"/>
                </a:solidFill>
              </a:rPr>
              <a:t>Neuron</a:t>
            </a:r>
          </a:p>
        </p:txBody>
      </p:sp>
      <p:pic>
        <p:nvPicPr>
          <p:cNvPr id="6" name="Picture 5" descr="A close up of a logo&#10;&#10;Description generated with high confidence">
            <a:extLst>
              <a:ext uri="{FF2B5EF4-FFF2-40B4-BE49-F238E27FC236}">
                <a16:creationId xmlns:a16="http://schemas.microsoft.com/office/drawing/2014/main" id="{C6F8A3D5-0B96-49D5-83CA-2D6EFEA24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005" y="846537"/>
            <a:ext cx="3968200" cy="5724384"/>
          </a:xfrm>
          <a:prstGeom prst="rect">
            <a:avLst/>
          </a:prstGeom>
        </p:spPr>
      </p:pic>
    </p:spTree>
    <p:extLst>
      <p:ext uri="{BB962C8B-B14F-4D97-AF65-F5344CB8AC3E}">
        <p14:creationId xmlns:p14="http://schemas.microsoft.com/office/powerpoint/2010/main" val="322199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bird&#10;&#10;Description generated with high confidence">
            <a:extLst>
              <a:ext uri="{FF2B5EF4-FFF2-40B4-BE49-F238E27FC236}">
                <a16:creationId xmlns:a16="http://schemas.microsoft.com/office/drawing/2014/main" id="{667620A2-9016-45D5-B418-F70323B2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3" name="Picture 2" descr="A picture of a neuron.&#10;&#10;Description generated with very high confidence">
            <a:extLst>
              <a:ext uri="{FF2B5EF4-FFF2-40B4-BE49-F238E27FC236}">
                <a16:creationId xmlns:a16="http://schemas.microsoft.com/office/drawing/2014/main" id="{A8E426C9-34F4-4498-AF2F-DC2AA0C27A6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76014" y="5315773"/>
            <a:ext cx="4449634" cy="1384423"/>
          </a:xfrm>
          <a:prstGeom prst="rect">
            <a:avLst/>
          </a:prstGeom>
        </p:spPr>
      </p:pic>
      <p:sp>
        <p:nvSpPr>
          <p:cNvPr id="4" name="TextBox 3">
            <a:extLst>
              <a:ext uri="{FF2B5EF4-FFF2-40B4-BE49-F238E27FC236}">
                <a16:creationId xmlns:a16="http://schemas.microsoft.com/office/drawing/2014/main" id="{FE75A968-1128-4565-A6BC-725FCA48B84C}"/>
              </a:ext>
            </a:extLst>
          </p:cNvPr>
          <p:cNvSpPr txBox="1"/>
          <p:nvPr/>
        </p:nvSpPr>
        <p:spPr>
          <a:xfrm>
            <a:off x="128155" y="914568"/>
            <a:ext cx="7893627" cy="4401205"/>
          </a:xfrm>
          <a:prstGeom prst="rect">
            <a:avLst/>
          </a:prstGeom>
          <a:noFill/>
        </p:spPr>
        <p:txBody>
          <a:bodyPr wrap="square" rtlCol="0">
            <a:spAutoFit/>
          </a:bodyPr>
          <a:lstStyle/>
          <a:p>
            <a:r>
              <a:rPr lang="en-GB" sz="2800" dirty="0">
                <a:solidFill>
                  <a:srgbClr val="002060"/>
                </a:solidFill>
              </a:rPr>
              <a:t>Like humans, parrots have lots of neurons in their brains.</a:t>
            </a:r>
          </a:p>
          <a:p>
            <a:r>
              <a:rPr lang="en-GB" sz="2800" dirty="0">
                <a:solidFill>
                  <a:srgbClr val="002060"/>
                </a:solidFill>
              </a:rPr>
              <a:t>Neurons:</a:t>
            </a:r>
          </a:p>
          <a:p>
            <a:pPr marL="285750" indent="-285750">
              <a:buFont typeface="Arial" panose="020B0604020202020204" pitchFamily="34" charset="0"/>
              <a:buChar char="•"/>
            </a:pPr>
            <a:r>
              <a:rPr lang="en-GB" sz="2800" dirty="0">
                <a:solidFill>
                  <a:srgbClr val="002060"/>
                </a:solidFill>
              </a:rPr>
              <a:t>Receive messages</a:t>
            </a:r>
          </a:p>
          <a:p>
            <a:pPr marL="285750" indent="-285750">
              <a:buFont typeface="Arial" panose="020B0604020202020204" pitchFamily="34" charset="0"/>
              <a:buChar char="•"/>
            </a:pPr>
            <a:r>
              <a:rPr lang="en-GB" sz="2800" dirty="0">
                <a:solidFill>
                  <a:srgbClr val="002060"/>
                </a:solidFill>
              </a:rPr>
              <a:t>Process messages</a:t>
            </a:r>
          </a:p>
          <a:p>
            <a:pPr marL="285750" indent="-285750">
              <a:buFont typeface="Arial" panose="020B0604020202020204" pitchFamily="34" charset="0"/>
              <a:buChar char="•"/>
            </a:pPr>
            <a:r>
              <a:rPr lang="en-GB" sz="2800" dirty="0">
                <a:solidFill>
                  <a:srgbClr val="002060"/>
                </a:solidFill>
              </a:rPr>
              <a:t>Transmit messages</a:t>
            </a:r>
          </a:p>
          <a:p>
            <a:endParaRPr lang="en-GB" sz="2800" dirty="0">
              <a:solidFill>
                <a:srgbClr val="002060"/>
              </a:solidFill>
            </a:endParaRPr>
          </a:p>
          <a:p>
            <a:r>
              <a:rPr lang="en-GB" sz="2800" dirty="0">
                <a:solidFill>
                  <a:srgbClr val="002060"/>
                </a:solidFill>
              </a:rPr>
              <a:t>They do this using electrical and chemical signals. </a:t>
            </a:r>
          </a:p>
          <a:p>
            <a:r>
              <a:rPr lang="en-GB" sz="2800" dirty="0">
                <a:solidFill>
                  <a:srgbClr val="002060"/>
                </a:solidFill>
              </a:rPr>
              <a:t>Neurons connect to each other.</a:t>
            </a:r>
          </a:p>
          <a:p>
            <a:r>
              <a:rPr lang="en-GB" sz="2800" dirty="0">
                <a:solidFill>
                  <a:srgbClr val="002060"/>
                </a:solidFill>
              </a:rPr>
              <a:t>They can transfer information quickly.</a:t>
            </a:r>
          </a:p>
        </p:txBody>
      </p:sp>
      <p:sp>
        <p:nvSpPr>
          <p:cNvPr id="5" name="TextBox 4">
            <a:extLst>
              <a:ext uri="{FF2B5EF4-FFF2-40B4-BE49-F238E27FC236}">
                <a16:creationId xmlns:a16="http://schemas.microsoft.com/office/drawing/2014/main" id="{554C219A-0BBE-4E72-908F-FFD970750A9A}"/>
              </a:ext>
            </a:extLst>
          </p:cNvPr>
          <p:cNvSpPr txBox="1"/>
          <p:nvPr/>
        </p:nvSpPr>
        <p:spPr>
          <a:xfrm>
            <a:off x="315191" y="249566"/>
            <a:ext cx="5566063" cy="584775"/>
          </a:xfrm>
          <a:prstGeom prst="rect">
            <a:avLst/>
          </a:prstGeom>
          <a:noFill/>
        </p:spPr>
        <p:txBody>
          <a:bodyPr wrap="square" rtlCol="0">
            <a:spAutoFit/>
          </a:bodyPr>
          <a:lstStyle/>
          <a:p>
            <a:r>
              <a:rPr lang="en-GB" sz="3200" dirty="0">
                <a:solidFill>
                  <a:srgbClr val="FF00FF"/>
                </a:solidFill>
              </a:rPr>
              <a:t>How might parrots think? </a:t>
            </a:r>
          </a:p>
        </p:txBody>
      </p:sp>
      <p:pic>
        <p:nvPicPr>
          <p:cNvPr id="7" name="Picture 6">
            <a:extLst>
              <a:ext uri="{FF2B5EF4-FFF2-40B4-BE49-F238E27FC236}">
                <a16:creationId xmlns:a16="http://schemas.microsoft.com/office/drawing/2014/main" id="{C328135F-6342-4E86-BE3A-4C3AFCB826B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218571" y="1528452"/>
            <a:ext cx="3203864" cy="2402898"/>
          </a:xfrm>
          <a:prstGeom prst="rect">
            <a:avLst/>
          </a:prstGeom>
        </p:spPr>
      </p:pic>
    </p:spTree>
    <p:extLst>
      <p:ext uri="{BB962C8B-B14F-4D97-AF65-F5344CB8AC3E}">
        <p14:creationId xmlns:p14="http://schemas.microsoft.com/office/powerpoint/2010/main" val="2028484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0D6BAD-1EA7-4B2D-B1E9-A4F50B960773}"/>
              </a:ext>
            </a:extLst>
          </p:cNvPr>
          <p:cNvSpPr txBox="1"/>
          <p:nvPr/>
        </p:nvSpPr>
        <p:spPr>
          <a:xfrm>
            <a:off x="448736" y="302210"/>
            <a:ext cx="2535382" cy="584775"/>
          </a:xfrm>
          <a:prstGeom prst="rect">
            <a:avLst/>
          </a:prstGeom>
          <a:noFill/>
        </p:spPr>
        <p:txBody>
          <a:bodyPr wrap="square" rtlCol="0">
            <a:spAutoFit/>
          </a:bodyPr>
          <a:lstStyle/>
          <a:p>
            <a:r>
              <a:rPr lang="en-GB" sz="3200" dirty="0">
                <a:solidFill>
                  <a:srgbClr val="FF00FF"/>
                </a:solidFill>
              </a:rPr>
              <a:t>Bird Brains! </a:t>
            </a:r>
          </a:p>
        </p:txBody>
      </p:sp>
      <p:pic>
        <p:nvPicPr>
          <p:cNvPr id="3" name="Picture 2" descr="A parrot sitting on a branch&#10;&#10;Description generated with very high confidence">
            <a:extLst>
              <a:ext uri="{FF2B5EF4-FFF2-40B4-BE49-F238E27FC236}">
                <a16:creationId xmlns:a16="http://schemas.microsoft.com/office/drawing/2014/main" id="{9EBB81CE-4C5E-4BD0-89E0-A859C83209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1700" y="1901535"/>
            <a:ext cx="4333708" cy="3605645"/>
          </a:xfrm>
          <a:prstGeom prst="rect">
            <a:avLst/>
          </a:prstGeom>
        </p:spPr>
      </p:pic>
      <p:pic>
        <p:nvPicPr>
          <p:cNvPr id="4" name="Picture 3" descr="A drawing of a bird&#10;&#10;Description generated with high confidence">
            <a:extLst>
              <a:ext uri="{FF2B5EF4-FFF2-40B4-BE49-F238E27FC236}">
                <a16:creationId xmlns:a16="http://schemas.microsoft.com/office/drawing/2014/main" id="{B539B4D8-422C-46B3-ACB6-DAAA21D70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5" name="TextBox 4">
            <a:extLst>
              <a:ext uri="{FF2B5EF4-FFF2-40B4-BE49-F238E27FC236}">
                <a16:creationId xmlns:a16="http://schemas.microsoft.com/office/drawing/2014/main" id="{F54E960A-200E-4602-968F-77C89A77BA70}"/>
              </a:ext>
            </a:extLst>
          </p:cNvPr>
          <p:cNvSpPr txBox="1"/>
          <p:nvPr/>
        </p:nvSpPr>
        <p:spPr>
          <a:xfrm>
            <a:off x="4707082" y="1111340"/>
            <a:ext cx="4447309" cy="954107"/>
          </a:xfrm>
          <a:prstGeom prst="rect">
            <a:avLst/>
          </a:prstGeom>
          <a:noFill/>
        </p:spPr>
        <p:txBody>
          <a:bodyPr wrap="square" rtlCol="0">
            <a:spAutoFit/>
          </a:bodyPr>
          <a:lstStyle/>
          <a:p>
            <a:r>
              <a:rPr lang="en-GB" sz="2800" dirty="0">
                <a:solidFill>
                  <a:srgbClr val="002060"/>
                </a:solidFill>
              </a:rPr>
              <a:t>How many neurons can you pack into the skull? </a:t>
            </a:r>
          </a:p>
        </p:txBody>
      </p:sp>
      <p:pic>
        <p:nvPicPr>
          <p:cNvPr id="7" name="Picture 6" descr="A picture containing tableware, cup&#10;&#10;Description generated with very high confidence">
            <a:extLst>
              <a:ext uri="{FF2B5EF4-FFF2-40B4-BE49-F238E27FC236}">
                <a16:creationId xmlns:a16="http://schemas.microsoft.com/office/drawing/2014/main" id="{46C4D046-1BB1-41E6-8D8A-0BC01EFC1D4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80149" y="2258901"/>
            <a:ext cx="2926112" cy="2161309"/>
          </a:xfrm>
          <a:prstGeom prst="rect">
            <a:avLst/>
          </a:prstGeom>
        </p:spPr>
      </p:pic>
      <p:pic>
        <p:nvPicPr>
          <p:cNvPr id="15" name="Picture 14">
            <a:extLst>
              <a:ext uri="{FF2B5EF4-FFF2-40B4-BE49-F238E27FC236}">
                <a16:creationId xmlns:a16="http://schemas.microsoft.com/office/drawing/2014/main" id="{6ACC1F9C-E761-4AA6-B9EB-98FE393EA556}"/>
              </a:ext>
            </a:extLst>
          </p:cNvPr>
          <p:cNvPicPr>
            <a:picLocks noChangeAspect="1"/>
          </p:cNvPicPr>
          <p:nvPr/>
        </p:nvPicPr>
        <p:blipFill>
          <a:blip r:embed="rId8"/>
          <a:stretch>
            <a:fillRect/>
          </a:stretch>
        </p:blipFill>
        <p:spPr>
          <a:xfrm>
            <a:off x="7456779" y="3866233"/>
            <a:ext cx="1927777" cy="2662676"/>
          </a:xfrm>
          <a:prstGeom prst="rect">
            <a:avLst/>
          </a:prstGeom>
        </p:spPr>
      </p:pic>
    </p:spTree>
    <p:extLst>
      <p:ext uri="{BB962C8B-B14F-4D97-AF65-F5344CB8AC3E}">
        <p14:creationId xmlns:p14="http://schemas.microsoft.com/office/powerpoint/2010/main" val="105324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3CD1C-0BD4-4BB4-B4C7-9B9AE8D95DAB}"/>
              </a:ext>
            </a:extLst>
          </p:cNvPr>
          <p:cNvSpPr txBox="1"/>
          <p:nvPr/>
        </p:nvSpPr>
        <p:spPr>
          <a:xfrm>
            <a:off x="446567" y="425302"/>
            <a:ext cx="3583173" cy="584775"/>
          </a:xfrm>
          <a:prstGeom prst="rect">
            <a:avLst/>
          </a:prstGeom>
          <a:noFill/>
        </p:spPr>
        <p:txBody>
          <a:bodyPr wrap="square" rtlCol="0">
            <a:spAutoFit/>
          </a:bodyPr>
          <a:lstStyle/>
          <a:p>
            <a:r>
              <a:rPr lang="en-GB" sz="3200" dirty="0">
                <a:solidFill>
                  <a:srgbClr val="FF00FF"/>
                </a:solidFill>
              </a:rPr>
              <a:t>Are parrots curious? </a:t>
            </a:r>
          </a:p>
        </p:txBody>
      </p:sp>
      <p:sp>
        <p:nvSpPr>
          <p:cNvPr id="3" name="Rectangle 2">
            <a:extLst>
              <a:ext uri="{FF2B5EF4-FFF2-40B4-BE49-F238E27FC236}">
                <a16:creationId xmlns:a16="http://schemas.microsoft.com/office/drawing/2014/main" id="{DC3D8451-F433-4B71-981B-7218CE3FF840}"/>
              </a:ext>
            </a:extLst>
          </p:cNvPr>
          <p:cNvSpPr/>
          <p:nvPr/>
        </p:nvSpPr>
        <p:spPr>
          <a:xfrm>
            <a:off x="457200" y="5514016"/>
            <a:ext cx="3572540" cy="1200329"/>
          </a:xfrm>
          <a:prstGeom prst="rect">
            <a:avLst/>
          </a:prstGeom>
        </p:spPr>
        <p:txBody>
          <a:bodyPr wrap="square">
            <a:spAutoFit/>
          </a:bodyPr>
          <a:lstStyle/>
          <a:p>
            <a:r>
              <a:rPr lang="en-GB" dirty="0">
                <a:hlinkClick r:id="rId3"/>
              </a:rPr>
              <a:t>https://www.dropbox.com/sh/ae2l6f4wb6vusbr/AAC0Y4FYJNNc0zBi-efsc45la?dl=0&amp;preview=Parrots.mp4</a:t>
            </a:r>
            <a:endParaRPr lang="en-GB" dirty="0"/>
          </a:p>
        </p:txBody>
      </p:sp>
      <p:pic>
        <p:nvPicPr>
          <p:cNvPr id="8" name="Picture 7" descr="A bird sitting on the ground&#10;&#10;Description generated with very high confidence">
            <a:extLst>
              <a:ext uri="{FF2B5EF4-FFF2-40B4-BE49-F238E27FC236}">
                <a16:creationId xmlns:a16="http://schemas.microsoft.com/office/drawing/2014/main" id="{2CA0F3C5-11D4-4A88-809E-3D9378B563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7463" y="1111340"/>
            <a:ext cx="2941379" cy="4247351"/>
          </a:xfrm>
          <a:prstGeom prst="rect">
            <a:avLst/>
          </a:prstGeom>
        </p:spPr>
      </p:pic>
      <p:pic>
        <p:nvPicPr>
          <p:cNvPr id="10" name="Picture 9" descr="A drawing of a bird&#10;&#10;Description generated with high confidence">
            <a:extLst>
              <a:ext uri="{FF2B5EF4-FFF2-40B4-BE49-F238E27FC236}">
                <a16:creationId xmlns:a16="http://schemas.microsoft.com/office/drawing/2014/main" id="{C0D19B06-DCEE-4652-ACD7-F34260B4E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11" name="TextBox 10">
            <a:extLst>
              <a:ext uri="{FF2B5EF4-FFF2-40B4-BE49-F238E27FC236}">
                <a16:creationId xmlns:a16="http://schemas.microsoft.com/office/drawing/2014/main" id="{2E94AA03-EE0F-4E08-9C42-BCF9103DBCC4}"/>
              </a:ext>
            </a:extLst>
          </p:cNvPr>
          <p:cNvSpPr txBox="1"/>
          <p:nvPr/>
        </p:nvSpPr>
        <p:spPr>
          <a:xfrm>
            <a:off x="4953000" y="5063093"/>
            <a:ext cx="4906953" cy="1569660"/>
          </a:xfrm>
          <a:prstGeom prst="rect">
            <a:avLst/>
          </a:prstGeom>
          <a:noFill/>
        </p:spPr>
        <p:txBody>
          <a:bodyPr wrap="square" rtlCol="0">
            <a:spAutoFit/>
          </a:bodyPr>
          <a:lstStyle/>
          <a:p>
            <a:r>
              <a:rPr lang="en-GB" sz="2400" dirty="0">
                <a:solidFill>
                  <a:srgbClr val="002060"/>
                </a:solidFill>
              </a:rPr>
              <a:t>Watch the film of the Vasa and Kea parrots.</a:t>
            </a:r>
          </a:p>
          <a:p>
            <a:r>
              <a:rPr lang="en-GB" sz="2400" dirty="0">
                <a:solidFill>
                  <a:srgbClr val="002060"/>
                </a:solidFill>
              </a:rPr>
              <a:t>Can they learn through playing with objects? </a:t>
            </a:r>
          </a:p>
        </p:txBody>
      </p:sp>
      <p:pic>
        <p:nvPicPr>
          <p:cNvPr id="6" name="Picture 5" descr="A parrot standing on a sidewalk&#10;&#10;Description generated with very high confidence">
            <a:extLst>
              <a:ext uri="{FF2B5EF4-FFF2-40B4-BE49-F238E27FC236}">
                <a16:creationId xmlns:a16="http://schemas.microsoft.com/office/drawing/2014/main" id="{E94B6904-560A-4704-A24A-E1B2ADCD258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27806" y="1111340"/>
            <a:ext cx="3735446" cy="3735446"/>
          </a:xfrm>
          <a:prstGeom prst="rect">
            <a:avLst/>
          </a:prstGeom>
        </p:spPr>
      </p:pic>
    </p:spTree>
    <p:extLst>
      <p:ext uri="{BB962C8B-B14F-4D97-AF65-F5344CB8AC3E}">
        <p14:creationId xmlns:p14="http://schemas.microsoft.com/office/powerpoint/2010/main" val="117702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9"/>
          <p:cNvSpPr txBox="1">
            <a:spLocks noGrp="1"/>
          </p:cNvSpPr>
          <p:nvPr>
            <p:ph type="title"/>
          </p:nvPr>
        </p:nvSpPr>
        <p:spPr>
          <a:xfrm>
            <a:off x="95660" y="106514"/>
            <a:ext cx="8543925" cy="605150"/>
          </a:xfrm>
          <a:prstGeom prst="rect">
            <a:avLst/>
          </a:prstGeom>
          <a:noFill/>
          <a:ln>
            <a:noFill/>
          </a:ln>
        </p:spPr>
        <p:txBody>
          <a:bodyPr spcFirstLastPara="1" vert="horz" wrap="square" lIns="74290" tIns="37131" rIns="74290" bIns="37131" rtlCol="0" anchor="ctr" anchorCtr="0">
            <a:noAutofit/>
          </a:bodyPr>
          <a:lstStyle/>
          <a:p>
            <a:pPr algn="ctr">
              <a:spcBef>
                <a:spcPts val="0"/>
              </a:spcBef>
              <a:buClr>
                <a:schemeClr val="dk1"/>
              </a:buClr>
              <a:buSzPts val="2700"/>
            </a:pPr>
            <a:r>
              <a:rPr lang="en" sz="2925" dirty="0">
                <a:solidFill>
                  <a:schemeClr val="dk1"/>
                </a:solidFill>
                <a:latin typeface="Calibri"/>
                <a:ea typeface="Calibri"/>
                <a:cs typeface="Calibri"/>
                <a:sym typeface="Calibri"/>
              </a:rPr>
              <a:t>The Scientific Method</a:t>
            </a:r>
            <a:r>
              <a:rPr lang="en" sz="2925" dirty="0"/>
              <a:t>: </a:t>
            </a:r>
            <a:r>
              <a:rPr lang="en" sz="2925" b="1" dirty="0"/>
              <a:t>Curious</a:t>
            </a:r>
            <a:r>
              <a:rPr lang="en-GB" sz="2925" b="1" dirty="0"/>
              <a:t> Parrots</a:t>
            </a:r>
            <a:endParaRPr b="1" dirty="0"/>
          </a:p>
        </p:txBody>
      </p:sp>
      <p:sp>
        <p:nvSpPr>
          <p:cNvPr id="153" name="Google Shape;153;p29"/>
          <p:cNvSpPr/>
          <p:nvPr/>
        </p:nvSpPr>
        <p:spPr>
          <a:xfrm>
            <a:off x="221064" y="834023"/>
            <a:ext cx="1309861" cy="972081"/>
          </a:xfrm>
          <a:prstGeom prst="homePlate">
            <a:avLst>
              <a:gd name="adj" fmla="val 37167"/>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2000" dirty="0">
                <a:solidFill>
                  <a:schemeClr val="lt1"/>
                </a:solidFill>
                <a:latin typeface="Calibri"/>
                <a:ea typeface="Calibri"/>
                <a:cs typeface="Calibri"/>
                <a:sym typeface="Calibri"/>
              </a:rPr>
              <a:t>Question</a:t>
            </a:r>
            <a:endParaRPr sz="2000" dirty="0"/>
          </a:p>
        </p:txBody>
      </p:sp>
      <p:sp>
        <p:nvSpPr>
          <p:cNvPr id="154" name="Google Shape;154;p29"/>
          <p:cNvSpPr/>
          <p:nvPr/>
        </p:nvSpPr>
        <p:spPr>
          <a:xfrm>
            <a:off x="1530925" y="851973"/>
            <a:ext cx="2019620" cy="986733"/>
          </a:xfrm>
          <a:prstGeom prst="chevron">
            <a:avLst>
              <a:gd name="adj" fmla="val 3684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dirty="0">
                <a:solidFill>
                  <a:schemeClr val="lt1"/>
                </a:solidFill>
                <a:latin typeface="Calibri"/>
                <a:ea typeface="Calibri"/>
                <a:cs typeface="Calibri"/>
                <a:sym typeface="Calibri"/>
              </a:rPr>
              <a:t>Hypothesis</a:t>
            </a:r>
            <a:endParaRPr dirty="0"/>
          </a:p>
        </p:txBody>
      </p:sp>
      <p:sp>
        <p:nvSpPr>
          <p:cNvPr id="155" name="Google Shape;155;p29"/>
          <p:cNvSpPr/>
          <p:nvPr/>
        </p:nvSpPr>
        <p:spPr>
          <a:xfrm>
            <a:off x="3512417" y="842884"/>
            <a:ext cx="2108893" cy="995822"/>
          </a:xfrm>
          <a:prstGeom prst="chevron">
            <a:avLst>
              <a:gd name="adj" fmla="val 36842"/>
            </a:avLst>
          </a:prstGeom>
          <a:solidFill>
            <a:srgbClr val="92D05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2000" dirty="0">
                <a:solidFill>
                  <a:schemeClr val="lt1"/>
                </a:solidFill>
                <a:latin typeface="Calibri"/>
                <a:ea typeface="Calibri"/>
                <a:cs typeface="Calibri"/>
                <a:sym typeface="Calibri"/>
              </a:rPr>
              <a:t>Experiment</a:t>
            </a:r>
            <a:endParaRPr sz="2000" dirty="0"/>
          </a:p>
        </p:txBody>
      </p:sp>
      <p:sp>
        <p:nvSpPr>
          <p:cNvPr id="156" name="Google Shape;156;p29"/>
          <p:cNvSpPr/>
          <p:nvPr/>
        </p:nvSpPr>
        <p:spPr>
          <a:xfrm>
            <a:off x="221064" y="2578048"/>
            <a:ext cx="1730155" cy="3169610"/>
          </a:xfrm>
          <a:prstGeom prst="homePlate">
            <a:avLst>
              <a:gd name="adj" fmla="val 19641"/>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r>
              <a:rPr lang="en" dirty="0">
                <a:solidFill>
                  <a:schemeClr val="lt1"/>
                </a:solidFill>
                <a:latin typeface="Calibri"/>
                <a:ea typeface="Calibri"/>
                <a:cs typeface="Calibri"/>
                <a:sym typeface="Calibri"/>
              </a:rPr>
              <a:t>How do parrots think about objects?  Can they learn about objects by playing with them?</a:t>
            </a:r>
            <a:endParaRPr dirty="0"/>
          </a:p>
        </p:txBody>
      </p:sp>
      <p:sp>
        <p:nvSpPr>
          <p:cNvPr id="157" name="Google Shape;157;p29"/>
          <p:cNvSpPr/>
          <p:nvPr/>
        </p:nvSpPr>
        <p:spPr>
          <a:xfrm>
            <a:off x="1748686" y="2588203"/>
            <a:ext cx="1690965" cy="3169610"/>
          </a:xfrm>
          <a:prstGeom prst="chevron">
            <a:avLst>
              <a:gd name="adj" fmla="val 24714"/>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GB" sz="1400" dirty="0">
                <a:solidFill>
                  <a:schemeClr val="bg1"/>
                </a:solidFill>
              </a:rPr>
              <a:t>Parrots learn about objects by exploring them.</a:t>
            </a:r>
            <a:endParaRPr sz="1400" dirty="0">
              <a:solidFill>
                <a:schemeClr val="bg1"/>
              </a:solidFill>
            </a:endParaRPr>
          </a:p>
        </p:txBody>
      </p:sp>
      <p:sp>
        <p:nvSpPr>
          <p:cNvPr id="174" name="Google Shape;174;p29"/>
          <p:cNvSpPr/>
          <p:nvPr/>
        </p:nvSpPr>
        <p:spPr>
          <a:xfrm>
            <a:off x="5709198" y="888958"/>
            <a:ext cx="1730155" cy="941837"/>
          </a:xfrm>
          <a:prstGeom prst="chevron">
            <a:avLst>
              <a:gd name="adj" fmla="val 36842"/>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2000" dirty="0">
                <a:solidFill>
                  <a:schemeClr val="lt1"/>
                </a:solidFill>
                <a:latin typeface="Calibri"/>
                <a:ea typeface="Calibri"/>
                <a:cs typeface="Calibri"/>
                <a:sym typeface="Calibri"/>
              </a:rPr>
              <a:t>Results</a:t>
            </a:r>
            <a:endParaRPr sz="2000" dirty="0"/>
          </a:p>
        </p:txBody>
      </p:sp>
      <p:sp>
        <p:nvSpPr>
          <p:cNvPr id="175" name="Google Shape;175;p29"/>
          <p:cNvSpPr/>
          <p:nvPr/>
        </p:nvSpPr>
        <p:spPr>
          <a:xfrm>
            <a:off x="7481525" y="859381"/>
            <a:ext cx="2139190" cy="995822"/>
          </a:xfrm>
          <a:prstGeom prst="chevron">
            <a:avLst>
              <a:gd name="adj" fmla="val 36842"/>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Interpretation</a:t>
            </a:r>
            <a:endParaRPr sz="1192" dirty="0"/>
          </a:p>
        </p:txBody>
      </p:sp>
      <p:sp>
        <p:nvSpPr>
          <p:cNvPr id="176" name="Google Shape;176;p29"/>
          <p:cNvSpPr/>
          <p:nvPr/>
        </p:nvSpPr>
        <p:spPr>
          <a:xfrm>
            <a:off x="7521184" y="2588202"/>
            <a:ext cx="2203411" cy="3146378"/>
          </a:xfrm>
          <a:prstGeom prst="chevron">
            <a:avLst>
              <a:gd name="adj" fmla="val 14262"/>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dirty="0">
                <a:solidFill>
                  <a:schemeClr val="lt1"/>
                </a:solidFill>
                <a:latin typeface="Calibri"/>
                <a:ea typeface="Calibri"/>
                <a:cs typeface="Calibri"/>
                <a:sym typeface="Calibri"/>
              </a:rPr>
              <a:t>Hypothesis supported!</a:t>
            </a:r>
            <a:endParaRPr sz="1400" dirty="0"/>
          </a:p>
          <a:p>
            <a:pPr algn="ctr"/>
            <a:endParaRPr dirty="0">
              <a:solidFill>
                <a:schemeClr val="lt1"/>
              </a:solidFill>
              <a:latin typeface="Calibri"/>
              <a:ea typeface="Calibri"/>
              <a:cs typeface="Calibri"/>
              <a:sym typeface="Calibri"/>
            </a:endParaRPr>
          </a:p>
          <a:p>
            <a:pPr algn="ctr"/>
            <a:r>
              <a:rPr lang="en" dirty="0">
                <a:solidFill>
                  <a:schemeClr val="lt1"/>
                </a:solidFill>
                <a:latin typeface="Calibri"/>
                <a:ea typeface="Calibri"/>
                <a:cs typeface="Calibri"/>
                <a:sym typeface="Calibri"/>
              </a:rPr>
              <a:t>Parrots </a:t>
            </a:r>
            <a:r>
              <a:rPr lang="en" u="sng" dirty="0">
                <a:solidFill>
                  <a:schemeClr val="lt1"/>
                </a:solidFill>
                <a:latin typeface="Calibri"/>
                <a:ea typeface="Calibri"/>
                <a:cs typeface="Calibri"/>
                <a:sym typeface="Calibri"/>
              </a:rPr>
              <a:t>do</a:t>
            </a:r>
            <a:r>
              <a:rPr lang="en" dirty="0">
                <a:solidFill>
                  <a:schemeClr val="lt1"/>
                </a:solidFill>
                <a:latin typeface="Calibri"/>
                <a:ea typeface="Calibri"/>
                <a:cs typeface="Calibri"/>
                <a:sym typeface="Calibri"/>
              </a:rPr>
              <a:t> learn about objects by exploring them.</a:t>
            </a:r>
            <a:endParaRPr sz="1400" dirty="0"/>
          </a:p>
        </p:txBody>
      </p:sp>
      <p:sp>
        <p:nvSpPr>
          <p:cNvPr id="177" name="Google Shape;177;p29"/>
          <p:cNvSpPr txBox="1"/>
          <p:nvPr/>
        </p:nvSpPr>
        <p:spPr>
          <a:xfrm>
            <a:off x="348567" y="5804761"/>
            <a:ext cx="9208865" cy="946725"/>
          </a:xfrm>
          <a:prstGeom prst="rect">
            <a:avLst/>
          </a:prstGeom>
          <a:noFill/>
          <a:ln>
            <a:noFill/>
          </a:ln>
        </p:spPr>
        <p:txBody>
          <a:bodyPr spcFirstLastPara="1" wrap="square" lIns="99044" tIns="99044" rIns="99044" bIns="99044" anchor="ctr" anchorCtr="0">
            <a:noAutofit/>
          </a:bodyPr>
          <a:lstStyle/>
          <a:p>
            <a:pPr algn="ctr"/>
            <a:r>
              <a:rPr lang="en" sz="2400" dirty="0">
                <a:solidFill>
                  <a:srgbClr val="002060"/>
                </a:solidFill>
              </a:rPr>
              <a:t>Prediction: Given the chance to play with blocks, parrots will know which one to use to get a treat, than parrots who have not played with blocks. </a:t>
            </a:r>
            <a:endParaRPr sz="2400" dirty="0">
              <a:solidFill>
                <a:srgbClr val="002060"/>
              </a:solidFill>
            </a:endParaRPr>
          </a:p>
        </p:txBody>
      </p:sp>
      <p:pic>
        <p:nvPicPr>
          <p:cNvPr id="32" name="Picture 31" descr="A drawing of a bird&#10;&#10;Description generated with high confidence">
            <a:extLst>
              <a:ext uri="{FF2B5EF4-FFF2-40B4-BE49-F238E27FC236}">
                <a16:creationId xmlns:a16="http://schemas.microsoft.com/office/drawing/2014/main" id="{6A460488-900A-4A16-8F7C-5A03DEF34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35" y="64914"/>
            <a:ext cx="1585965" cy="785936"/>
          </a:xfrm>
          <a:prstGeom prst="rect">
            <a:avLst/>
          </a:prstGeom>
        </p:spPr>
      </p:pic>
      <p:pic>
        <p:nvPicPr>
          <p:cNvPr id="33" name="Picture 32" descr="A parrot standing on a sidewalk&#10;&#10;Description generated with very high confidence">
            <a:extLst>
              <a:ext uri="{FF2B5EF4-FFF2-40B4-BE49-F238E27FC236}">
                <a16:creationId xmlns:a16="http://schemas.microsoft.com/office/drawing/2014/main" id="{16B147BD-20DF-421D-92FE-C49F136CA17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58050" y="2416978"/>
            <a:ext cx="831267" cy="831267"/>
          </a:xfrm>
          <a:prstGeom prst="rect">
            <a:avLst/>
          </a:prstGeom>
        </p:spPr>
      </p:pic>
      <p:sp>
        <p:nvSpPr>
          <p:cNvPr id="2" name="Rectangle 1">
            <a:extLst>
              <a:ext uri="{FF2B5EF4-FFF2-40B4-BE49-F238E27FC236}">
                <a16:creationId xmlns:a16="http://schemas.microsoft.com/office/drawing/2014/main" id="{804E150D-FEAA-4C08-90D6-38B40D82F8FD}"/>
              </a:ext>
            </a:extLst>
          </p:cNvPr>
          <p:cNvSpPr/>
          <p:nvPr/>
        </p:nvSpPr>
        <p:spPr>
          <a:xfrm>
            <a:off x="4094677" y="3940782"/>
            <a:ext cx="378691" cy="414866"/>
          </a:xfrm>
          <a:prstGeom prst="rect">
            <a:avLst/>
          </a:prstGeom>
          <a:pattFill prst="dkVert">
            <a:fgClr>
              <a:schemeClr val="tx1"/>
            </a:fgClr>
            <a:bgClr>
              <a:srgbClr val="FF33CC"/>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E2A70C1-7564-4CDD-A5BB-EB66937BBF47}"/>
              </a:ext>
            </a:extLst>
          </p:cNvPr>
          <p:cNvSpPr/>
          <p:nvPr/>
        </p:nvSpPr>
        <p:spPr>
          <a:xfrm>
            <a:off x="3503608" y="3948259"/>
            <a:ext cx="378691" cy="414866"/>
          </a:xfrm>
          <a:prstGeom prst="rect">
            <a:avLst/>
          </a:prstGeom>
          <a:pattFill prst="pct10">
            <a:fgClr>
              <a:schemeClr val="tx1"/>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84222A6-F548-4726-83AC-BD71E4D3C1DD}"/>
              </a:ext>
            </a:extLst>
          </p:cNvPr>
          <p:cNvSpPr txBox="1"/>
          <p:nvPr/>
        </p:nvSpPr>
        <p:spPr>
          <a:xfrm>
            <a:off x="3544668" y="2014123"/>
            <a:ext cx="991539" cy="369332"/>
          </a:xfrm>
          <a:prstGeom prst="rect">
            <a:avLst/>
          </a:prstGeom>
          <a:noFill/>
        </p:spPr>
        <p:txBody>
          <a:bodyPr wrap="square" rtlCol="0">
            <a:spAutoFit/>
          </a:bodyPr>
          <a:lstStyle/>
          <a:p>
            <a:r>
              <a:rPr lang="en-GB" dirty="0"/>
              <a:t>Group A</a:t>
            </a:r>
          </a:p>
        </p:txBody>
      </p:sp>
      <p:pic>
        <p:nvPicPr>
          <p:cNvPr id="37" name="Picture 36" descr="A parrot standing on a sidewalk&#10;&#10;Description generated with very high confidence">
            <a:extLst>
              <a:ext uri="{FF2B5EF4-FFF2-40B4-BE49-F238E27FC236}">
                <a16:creationId xmlns:a16="http://schemas.microsoft.com/office/drawing/2014/main" id="{677A1F5D-CDE4-417C-8175-1AD024F94DA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56710" y="2416977"/>
            <a:ext cx="831267" cy="831267"/>
          </a:xfrm>
          <a:prstGeom prst="rect">
            <a:avLst/>
          </a:prstGeom>
        </p:spPr>
      </p:pic>
      <p:sp>
        <p:nvSpPr>
          <p:cNvPr id="4" name="TextBox 3">
            <a:extLst>
              <a:ext uri="{FF2B5EF4-FFF2-40B4-BE49-F238E27FC236}">
                <a16:creationId xmlns:a16="http://schemas.microsoft.com/office/drawing/2014/main" id="{78A556D5-0FA9-4F90-8982-E38EB3DA9A6A}"/>
              </a:ext>
            </a:extLst>
          </p:cNvPr>
          <p:cNvSpPr txBox="1"/>
          <p:nvPr/>
        </p:nvSpPr>
        <p:spPr>
          <a:xfrm>
            <a:off x="4696579" y="2014123"/>
            <a:ext cx="991539" cy="369332"/>
          </a:xfrm>
          <a:prstGeom prst="rect">
            <a:avLst/>
          </a:prstGeom>
          <a:noFill/>
        </p:spPr>
        <p:txBody>
          <a:bodyPr wrap="square" rtlCol="0">
            <a:spAutoFit/>
          </a:bodyPr>
          <a:lstStyle/>
          <a:p>
            <a:r>
              <a:rPr lang="en-GB" dirty="0"/>
              <a:t>Group B</a:t>
            </a:r>
          </a:p>
        </p:txBody>
      </p:sp>
      <p:sp>
        <p:nvSpPr>
          <p:cNvPr id="5" name="Arrow: Down 4">
            <a:extLst>
              <a:ext uri="{FF2B5EF4-FFF2-40B4-BE49-F238E27FC236}">
                <a16:creationId xmlns:a16="http://schemas.microsoft.com/office/drawing/2014/main" id="{66BA120D-3992-4EA7-AA69-490A19201FBB}"/>
              </a:ext>
            </a:extLst>
          </p:cNvPr>
          <p:cNvSpPr/>
          <p:nvPr/>
        </p:nvSpPr>
        <p:spPr>
          <a:xfrm>
            <a:off x="3469404" y="3305348"/>
            <a:ext cx="991538" cy="572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Plays with</a:t>
            </a:r>
          </a:p>
        </p:txBody>
      </p:sp>
      <p:sp>
        <p:nvSpPr>
          <p:cNvPr id="6" name="TextBox 5">
            <a:extLst>
              <a:ext uri="{FF2B5EF4-FFF2-40B4-BE49-F238E27FC236}">
                <a16:creationId xmlns:a16="http://schemas.microsoft.com/office/drawing/2014/main" id="{2E08DF49-33A7-4F35-9572-67E12AC15A57}"/>
              </a:ext>
            </a:extLst>
          </p:cNvPr>
          <p:cNvSpPr txBox="1"/>
          <p:nvPr/>
        </p:nvSpPr>
        <p:spPr>
          <a:xfrm>
            <a:off x="3424902" y="4410073"/>
            <a:ext cx="516339" cy="276999"/>
          </a:xfrm>
          <a:prstGeom prst="rect">
            <a:avLst/>
          </a:prstGeom>
          <a:noFill/>
        </p:spPr>
        <p:txBody>
          <a:bodyPr wrap="square" rtlCol="0">
            <a:spAutoFit/>
          </a:bodyPr>
          <a:lstStyle/>
          <a:p>
            <a:r>
              <a:rPr lang="en-GB" sz="1200" dirty="0"/>
              <a:t>Light</a:t>
            </a:r>
          </a:p>
        </p:txBody>
      </p:sp>
      <p:sp>
        <p:nvSpPr>
          <p:cNvPr id="7" name="TextBox 6">
            <a:extLst>
              <a:ext uri="{FF2B5EF4-FFF2-40B4-BE49-F238E27FC236}">
                <a16:creationId xmlns:a16="http://schemas.microsoft.com/office/drawing/2014/main" id="{41B02E3C-4314-4638-B1CB-697E8FF5B3C6}"/>
              </a:ext>
            </a:extLst>
          </p:cNvPr>
          <p:cNvSpPr txBox="1"/>
          <p:nvPr/>
        </p:nvSpPr>
        <p:spPr>
          <a:xfrm>
            <a:off x="3988478" y="4410072"/>
            <a:ext cx="590469" cy="276999"/>
          </a:xfrm>
          <a:prstGeom prst="rect">
            <a:avLst/>
          </a:prstGeom>
          <a:noFill/>
        </p:spPr>
        <p:txBody>
          <a:bodyPr wrap="square" rtlCol="0">
            <a:spAutoFit/>
          </a:bodyPr>
          <a:lstStyle/>
          <a:p>
            <a:r>
              <a:rPr lang="en-GB" sz="1200" dirty="0"/>
              <a:t>Heavy</a:t>
            </a:r>
          </a:p>
        </p:txBody>
      </p:sp>
      <p:sp>
        <p:nvSpPr>
          <p:cNvPr id="8" name="TextBox 7">
            <a:extLst>
              <a:ext uri="{FF2B5EF4-FFF2-40B4-BE49-F238E27FC236}">
                <a16:creationId xmlns:a16="http://schemas.microsoft.com/office/drawing/2014/main" id="{33A1EE2B-34FF-40A1-859F-E73E099F9DF9}"/>
              </a:ext>
            </a:extLst>
          </p:cNvPr>
          <p:cNvSpPr txBox="1"/>
          <p:nvPr/>
        </p:nvSpPr>
        <p:spPr>
          <a:xfrm>
            <a:off x="4607483" y="3390068"/>
            <a:ext cx="1075959" cy="738664"/>
          </a:xfrm>
          <a:prstGeom prst="rect">
            <a:avLst/>
          </a:prstGeom>
          <a:noFill/>
        </p:spPr>
        <p:txBody>
          <a:bodyPr wrap="square" rtlCol="0">
            <a:spAutoFit/>
          </a:bodyPr>
          <a:lstStyle/>
          <a:p>
            <a:pPr algn="ctr"/>
            <a:r>
              <a:rPr lang="en-GB" sz="1400" dirty="0">
                <a:solidFill>
                  <a:srgbClr val="002060"/>
                </a:solidFill>
              </a:rPr>
              <a:t>Does not play with blocks</a:t>
            </a:r>
          </a:p>
        </p:txBody>
      </p:sp>
      <p:sp>
        <p:nvSpPr>
          <p:cNvPr id="9" name="TextBox 8">
            <a:extLst>
              <a:ext uri="{FF2B5EF4-FFF2-40B4-BE49-F238E27FC236}">
                <a16:creationId xmlns:a16="http://schemas.microsoft.com/office/drawing/2014/main" id="{BEF45AA6-28FC-4831-807F-2F8147F38952}"/>
              </a:ext>
            </a:extLst>
          </p:cNvPr>
          <p:cNvSpPr txBox="1"/>
          <p:nvPr/>
        </p:nvSpPr>
        <p:spPr>
          <a:xfrm>
            <a:off x="3259852" y="5289017"/>
            <a:ext cx="1425294" cy="523220"/>
          </a:xfrm>
          <a:prstGeom prst="rect">
            <a:avLst/>
          </a:prstGeom>
          <a:noFill/>
        </p:spPr>
        <p:txBody>
          <a:bodyPr wrap="square" rtlCol="0">
            <a:spAutoFit/>
          </a:bodyPr>
          <a:lstStyle/>
          <a:p>
            <a:pPr algn="ctr"/>
            <a:r>
              <a:rPr lang="en-GB" sz="1400" dirty="0">
                <a:solidFill>
                  <a:srgbClr val="002060"/>
                </a:solidFill>
              </a:rPr>
              <a:t>Chooses block to release treat</a:t>
            </a:r>
          </a:p>
        </p:txBody>
      </p:sp>
      <p:sp>
        <p:nvSpPr>
          <p:cNvPr id="44" name="Arrow: Down 43">
            <a:extLst>
              <a:ext uri="{FF2B5EF4-FFF2-40B4-BE49-F238E27FC236}">
                <a16:creationId xmlns:a16="http://schemas.microsoft.com/office/drawing/2014/main" id="{C35E9A8A-E39F-4882-8158-B16DFE755BF3}"/>
              </a:ext>
            </a:extLst>
          </p:cNvPr>
          <p:cNvSpPr/>
          <p:nvPr/>
        </p:nvSpPr>
        <p:spPr>
          <a:xfrm>
            <a:off x="3481830" y="4716286"/>
            <a:ext cx="991538" cy="572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5" name="Arrow: Down 44">
            <a:extLst>
              <a:ext uri="{FF2B5EF4-FFF2-40B4-BE49-F238E27FC236}">
                <a16:creationId xmlns:a16="http://schemas.microsoft.com/office/drawing/2014/main" id="{23DBB7EF-BD4B-4DDA-92E6-DC8656BDCB9D}"/>
              </a:ext>
            </a:extLst>
          </p:cNvPr>
          <p:cNvSpPr/>
          <p:nvPr/>
        </p:nvSpPr>
        <p:spPr>
          <a:xfrm>
            <a:off x="4729740" y="4722271"/>
            <a:ext cx="991538" cy="572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 name="TextBox 9">
            <a:extLst>
              <a:ext uri="{FF2B5EF4-FFF2-40B4-BE49-F238E27FC236}">
                <a16:creationId xmlns:a16="http://schemas.microsoft.com/office/drawing/2014/main" id="{7822D24B-BBE4-4177-AED4-4CF71C434DB4}"/>
              </a:ext>
            </a:extLst>
          </p:cNvPr>
          <p:cNvSpPr txBox="1"/>
          <p:nvPr/>
        </p:nvSpPr>
        <p:spPr>
          <a:xfrm>
            <a:off x="4582916" y="5296073"/>
            <a:ext cx="1425294" cy="523220"/>
          </a:xfrm>
          <a:prstGeom prst="rect">
            <a:avLst/>
          </a:prstGeom>
          <a:noFill/>
        </p:spPr>
        <p:txBody>
          <a:bodyPr wrap="square" rtlCol="0">
            <a:spAutoFit/>
          </a:bodyPr>
          <a:lstStyle/>
          <a:p>
            <a:pPr algn="ctr"/>
            <a:r>
              <a:rPr lang="en-GB" sz="1400" dirty="0">
                <a:solidFill>
                  <a:srgbClr val="002060"/>
                </a:solidFill>
              </a:rPr>
              <a:t>Chooses block to release treat</a:t>
            </a:r>
          </a:p>
        </p:txBody>
      </p:sp>
      <p:sp>
        <p:nvSpPr>
          <p:cNvPr id="11" name="TextBox 10">
            <a:extLst>
              <a:ext uri="{FF2B5EF4-FFF2-40B4-BE49-F238E27FC236}">
                <a16:creationId xmlns:a16="http://schemas.microsoft.com/office/drawing/2014/main" id="{B5C0EBF0-E390-445E-A377-2A61704F2D4D}"/>
              </a:ext>
            </a:extLst>
          </p:cNvPr>
          <p:cNvSpPr txBox="1"/>
          <p:nvPr/>
        </p:nvSpPr>
        <p:spPr>
          <a:xfrm>
            <a:off x="5896006" y="2741767"/>
            <a:ext cx="1595224" cy="1754326"/>
          </a:xfrm>
          <a:prstGeom prst="rect">
            <a:avLst/>
          </a:prstGeom>
          <a:noFill/>
        </p:spPr>
        <p:txBody>
          <a:bodyPr wrap="square" rtlCol="0">
            <a:spAutoFit/>
          </a:bodyPr>
          <a:lstStyle/>
          <a:p>
            <a:r>
              <a:rPr lang="en-GB" dirty="0"/>
              <a:t>Group A chose the correct block       </a:t>
            </a:r>
          </a:p>
          <a:p>
            <a:r>
              <a:rPr lang="en-GB" dirty="0"/>
              <a:t>more often than Group B to get the treat</a:t>
            </a:r>
          </a:p>
        </p:txBody>
      </p:sp>
      <p:sp>
        <p:nvSpPr>
          <p:cNvPr id="48" name="Rectangle 47">
            <a:extLst>
              <a:ext uri="{FF2B5EF4-FFF2-40B4-BE49-F238E27FC236}">
                <a16:creationId xmlns:a16="http://schemas.microsoft.com/office/drawing/2014/main" id="{4486D5AB-3A70-47C5-ACAA-AB9E10527A12}"/>
              </a:ext>
            </a:extLst>
          </p:cNvPr>
          <p:cNvSpPr/>
          <p:nvPr/>
        </p:nvSpPr>
        <p:spPr>
          <a:xfrm>
            <a:off x="6676052" y="3336959"/>
            <a:ext cx="324449" cy="274057"/>
          </a:xfrm>
          <a:prstGeom prst="rect">
            <a:avLst/>
          </a:prstGeom>
          <a:pattFill prst="dkVert">
            <a:fgClr>
              <a:schemeClr val="tx1"/>
            </a:fgClr>
            <a:bgClr>
              <a:srgbClr val="FF33CC"/>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32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8F0A0-8653-4285-AFA9-B1D5DA412F3F}"/>
              </a:ext>
            </a:extLst>
          </p:cNvPr>
          <p:cNvSpPr txBox="1"/>
          <p:nvPr/>
        </p:nvSpPr>
        <p:spPr>
          <a:xfrm>
            <a:off x="340242" y="302210"/>
            <a:ext cx="4306186" cy="584775"/>
          </a:xfrm>
          <a:prstGeom prst="rect">
            <a:avLst/>
          </a:prstGeom>
          <a:noFill/>
        </p:spPr>
        <p:txBody>
          <a:bodyPr wrap="square" rtlCol="0">
            <a:spAutoFit/>
          </a:bodyPr>
          <a:lstStyle/>
          <a:p>
            <a:r>
              <a:rPr lang="en-GB" sz="3200" dirty="0">
                <a:solidFill>
                  <a:srgbClr val="FF00FF"/>
                </a:solidFill>
              </a:rPr>
              <a:t>Why is play important? </a:t>
            </a:r>
          </a:p>
        </p:txBody>
      </p:sp>
      <p:pic>
        <p:nvPicPr>
          <p:cNvPr id="3" name="Picture 2" descr="A drawing of a bird&#10;&#10;Description generated with high confidence">
            <a:extLst>
              <a:ext uri="{FF2B5EF4-FFF2-40B4-BE49-F238E27FC236}">
                <a16:creationId xmlns:a16="http://schemas.microsoft.com/office/drawing/2014/main" id="{DBF4F9FA-C6DF-4D3D-BB83-CFFD77C8D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9" name="Picture 8" descr="A monkey that is standing in the grass&#10;&#10;Description generated with very high confidence">
            <a:extLst>
              <a:ext uri="{FF2B5EF4-FFF2-40B4-BE49-F238E27FC236}">
                <a16:creationId xmlns:a16="http://schemas.microsoft.com/office/drawing/2014/main" id="{6DB205AF-CB2C-4756-AEA5-E44C308F17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2569" y="4101432"/>
            <a:ext cx="6667500" cy="2362200"/>
          </a:xfrm>
          <a:prstGeom prst="rect">
            <a:avLst/>
          </a:prstGeom>
          <a:ln w="28575">
            <a:solidFill>
              <a:srgbClr val="0070C0"/>
            </a:solidFill>
          </a:ln>
        </p:spPr>
      </p:pic>
      <p:pic>
        <p:nvPicPr>
          <p:cNvPr id="14" name="Picture 6" descr="https://medienportal.univie.ac.at/uploads/media/Kraehe_Kakadu_Ball_c_Alice_Auersperg___Auguste_von_Bayern_01.jpg">
            <a:extLst>
              <a:ext uri="{FF2B5EF4-FFF2-40B4-BE49-F238E27FC236}">
                <a16:creationId xmlns:a16="http://schemas.microsoft.com/office/drawing/2014/main" id="{56019455-3449-4045-9FB3-AA3F537984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242" y="1222633"/>
            <a:ext cx="5787591" cy="2543150"/>
          </a:xfrm>
          <a:prstGeom prst="rect">
            <a:avLst/>
          </a:prstGeom>
          <a:noFill/>
          <a:ln w="28575">
            <a:solidFill>
              <a:schemeClr val="accent4"/>
            </a:solidFill>
          </a:ln>
          <a:extLst>
            <a:ext uri="{909E8E84-426E-40DD-AFC4-6F175D3DCCD1}">
              <a14:hiddenFill xmlns:a14="http://schemas.microsoft.com/office/drawing/2010/main">
                <a:solidFill>
                  <a:srgbClr val="FFFFFF"/>
                </a:solidFill>
              </a14:hiddenFill>
            </a:ext>
          </a:extLst>
        </p:spPr>
      </p:pic>
      <p:pic>
        <p:nvPicPr>
          <p:cNvPr id="22" name="Picture 21" descr="A cat sitting on a rock&#10;&#10;Description generated with very high confidence">
            <a:extLst>
              <a:ext uri="{FF2B5EF4-FFF2-40B4-BE49-F238E27FC236}">
                <a16:creationId xmlns:a16="http://schemas.microsoft.com/office/drawing/2014/main" id="{9DCB981F-68B6-48D5-BC5E-280B0687AA4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34186" y="1111340"/>
            <a:ext cx="3231572" cy="4843573"/>
          </a:xfrm>
          <a:prstGeom prst="rect">
            <a:avLst/>
          </a:prstGeom>
          <a:ln w="19050">
            <a:solidFill>
              <a:srgbClr val="FF00FF"/>
            </a:solidFill>
          </a:ln>
        </p:spPr>
      </p:pic>
    </p:spTree>
    <p:extLst>
      <p:ext uri="{BB962C8B-B14F-4D97-AF65-F5344CB8AC3E}">
        <p14:creationId xmlns:p14="http://schemas.microsoft.com/office/powerpoint/2010/main" val="253803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ware, cup&#10;&#10;Description generated with very high confidence">
            <a:extLst>
              <a:ext uri="{FF2B5EF4-FFF2-40B4-BE49-F238E27FC236}">
                <a16:creationId xmlns:a16="http://schemas.microsoft.com/office/drawing/2014/main" id="{CF0C328B-915D-4114-BE81-3172B66A8F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48970" y="2302336"/>
            <a:ext cx="1874318" cy="1384424"/>
          </a:xfrm>
          <a:prstGeom prst="rect">
            <a:avLst/>
          </a:prstGeom>
        </p:spPr>
      </p:pic>
      <p:pic>
        <p:nvPicPr>
          <p:cNvPr id="9" name="Picture 8">
            <a:extLst>
              <a:ext uri="{FF2B5EF4-FFF2-40B4-BE49-F238E27FC236}">
                <a16:creationId xmlns:a16="http://schemas.microsoft.com/office/drawing/2014/main" id="{F0E76150-46E2-456B-8ABF-92B0480CB1D6}"/>
              </a:ext>
            </a:extLst>
          </p:cNvPr>
          <p:cNvPicPr>
            <a:picLocks noChangeAspect="1"/>
          </p:cNvPicPr>
          <p:nvPr/>
        </p:nvPicPr>
        <p:blipFill>
          <a:blip r:embed="rId5"/>
          <a:stretch>
            <a:fillRect/>
          </a:stretch>
        </p:blipFill>
        <p:spPr>
          <a:xfrm>
            <a:off x="8437030" y="1435581"/>
            <a:ext cx="1355993" cy="1872919"/>
          </a:xfrm>
          <a:prstGeom prst="rect">
            <a:avLst/>
          </a:prstGeom>
        </p:spPr>
      </p:pic>
      <p:sp>
        <p:nvSpPr>
          <p:cNvPr id="2" name="Speech Bubble: Oval 1">
            <a:extLst>
              <a:ext uri="{FF2B5EF4-FFF2-40B4-BE49-F238E27FC236}">
                <a16:creationId xmlns:a16="http://schemas.microsoft.com/office/drawing/2014/main" id="{51042270-35F5-4ABD-951B-D700326497B4}"/>
              </a:ext>
            </a:extLst>
          </p:cNvPr>
          <p:cNvSpPr/>
          <p:nvPr/>
        </p:nvSpPr>
        <p:spPr>
          <a:xfrm>
            <a:off x="108953" y="155043"/>
            <a:ext cx="3505836" cy="1967430"/>
          </a:xfrm>
          <a:prstGeom prst="wedgeEllipseCallout">
            <a:avLst>
              <a:gd name="adj1" fmla="val 52724"/>
              <a:gd name="adj2" fmla="val 459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Today we thought about:</a:t>
            </a:r>
          </a:p>
        </p:txBody>
      </p:sp>
      <p:pic>
        <p:nvPicPr>
          <p:cNvPr id="3" name="Picture 2" descr="A drawing of a bird&#10;&#10;Description generated with high confidence">
            <a:extLst>
              <a:ext uri="{FF2B5EF4-FFF2-40B4-BE49-F238E27FC236}">
                <a16:creationId xmlns:a16="http://schemas.microsoft.com/office/drawing/2014/main" id="{1503CE23-3401-4148-BC98-DD3B93B30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4" name="Picture 3" descr="A picture containing grass, outdoor, ground, person&#10;&#10;Description generated with very high confidence">
            <a:extLst>
              <a:ext uri="{FF2B5EF4-FFF2-40B4-BE49-F238E27FC236}">
                <a16:creationId xmlns:a16="http://schemas.microsoft.com/office/drawing/2014/main" id="{B4ECDECE-5BA7-4204-AB84-3A62F0CB431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260052" y="228181"/>
            <a:ext cx="3032389" cy="2018434"/>
          </a:xfrm>
          <a:prstGeom prst="rect">
            <a:avLst/>
          </a:prstGeom>
        </p:spPr>
      </p:pic>
      <p:pic>
        <p:nvPicPr>
          <p:cNvPr id="5" name="Picture 4" descr="A close up of a dinosaur&#10;&#10;Description generated with high confidence">
            <a:extLst>
              <a:ext uri="{FF2B5EF4-FFF2-40B4-BE49-F238E27FC236}">
                <a16:creationId xmlns:a16="http://schemas.microsoft.com/office/drawing/2014/main" id="{BCBBEEBA-F1D1-4A5E-A213-62FFE196390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304902" y="5332466"/>
            <a:ext cx="5347870" cy="1312883"/>
          </a:xfrm>
          <a:prstGeom prst="rect">
            <a:avLst/>
          </a:prstGeom>
        </p:spPr>
      </p:pic>
      <p:pic>
        <p:nvPicPr>
          <p:cNvPr id="6" name="Picture 5" descr="A parrot sitting on a branch&#10;&#10;Description generated with very high confidence">
            <a:extLst>
              <a:ext uri="{FF2B5EF4-FFF2-40B4-BE49-F238E27FC236}">
                <a16:creationId xmlns:a16="http://schemas.microsoft.com/office/drawing/2014/main" id="{422B7C88-FC68-47C6-9762-06FDB3FBFB0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68334" y="3768602"/>
            <a:ext cx="3355392" cy="2791686"/>
          </a:xfrm>
          <a:prstGeom prst="rect">
            <a:avLst/>
          </a:prstGeom>
        </p:spPr>
      </p:pic>
      <p:pic>
        <p:nvPicPr>
          <p:cNvPr id="7" name="Picture 6" descr="A picture of a neuron.&#10;&#10;Description generated with very high confidence">
            <a:extLst>
              <a:ext uri="{FF2B5EF4-FFF2-40B4-BE49-F238E27FC236}">
                <a16:creationId xmlns:a16="http://schemas.microsoft.com/office/drawing/2014/main" id="{3290FEF1-8605-49D3-AF85-476E5F6CFED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560265" y="3919174"/>
            <a:ext cx="4449634" cy="1384423"/>
          </a:xfrm>
          <a:prstGeom prst="rect">
            <a:avLst/>
          </a:prstGeom>
        </p:spPr>
      </p:pic>
      <p:sp>
        <p:nvSpPr>
          <p:cNvPr id="10" name="TextBox 9">
            <a:extLst>
              <a:ext uri="{FF2B5EF4-FFF2-40B4-BE49-F238E27FC236}">
                <a16:creationId xmlns:a16="http://schemas.microsoft.com/office/drawing/2014/main" id="{2C9066A6-4DA2-4DD3-8110-11F00CE7D838}"/>
              </a:ext>
            </a:extLst>
          </p:cNvPr>
          <p:cNvSpPr txBox="1"/>
          <p:nvPr/>
        </p:nvSpPr>
        <p:spPr>
          <a:xfrm>
            <a:off x="253228" y="2372040"/>
            <a:ext cx="4403832" cy="1077218"/>
          </a:xfrm>
          <a:prstGeom prst="rect">
            <a:avLst/>
          </a:prstGeom>
          <a:noFill/>
        </p:spPr>
        <p:txBody>
          <a:bodyPr wrap="square" rtlCol="0">
            <a:spAutoFit/>
          </a:bodyPr>
          <a:lstStyle/>
          <a:p>
            <a:r>
              <a:rPr lang="en-GB" sz="3200" dirty="0">
                <a:solidFill>
                  <a:srgbClr val="FF00FF"/>
                </a:solidFill>
              </a:rPr>
              <a:t>Are parrots curious?</a:t>
            </a:r>
          </a:p>
          <a:p>
            <a:r>
              <a:rPr lang="en-GB" sz="3200" dirty="0">
                <a:solidFill>
                  <a:srgbClr val="FF00FF"/>
                </a:solidFill>
              </a:rPr>
              <a:t>Are parrots intelligent? </a:t>
            </a:r>
          </a:p>
        </p:txBody>
      </p:sp>
    </p:spTree>
    <p:extLst>
      <p:ext uri="{BB962C8B-B14F-4D97-AF65-F5344CB8AC3E}">
        <p14:creationId xmlns:p14="http://schemas.microsoft.com/office/powerpoint/2010/main" val="115241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BA1BC1-9247-4619-A49D-FD4535615B09}"/>
              </a:ext>
            </a:extLst>
          </p:cNvPr>
          <p:cNvPicPr>
            <a:picLocks noChangeAspect="1"/>
          </p:cNvPicPr>
          <p:nvPr/>
        </p:nvPicPr>
        <p:blipFill>
          <a:blip r:embed="rId3"/>
          <a:stretch>
            <a:fillRect/>
          </a:stretch>
        </p:blipFill>
        <p:spPr>
          <a:xfrm>
            <a:off x="4808662" y="5254699"/>
            <a:ext cx="1064399" cy="1470165"/>
          </a:xfrm>
          <a:prstGeom prst="rect">
            <a:avLst/>
          </a:prstGeom>
        </p:spPr>
      </p:pic>
      <p:pic>
        <p:nvPicPr>
          <p:cNvPr id="9" name="Picture 8">
            <a:extLst>
              <a:ext uri="{FF2B5EF4-FFF2-40B4-BE49-F238E27FC236}">
                <a16:creationId xmlns:a16="http://schemas.microsoft.com/office/drawing/2014/main" id="{E6BE9FE4-5451-4646-9727-BB6CF329C85B}"/>
              </a:ext>
            </a:extLst>
          </p:cNvPr>
          <p:cNvPicPr>
            <a:picLocks noChangeAspect="1"/>
          </p:cNvPicPr>
          <p:nvPr/>
        </p:nvPicPr>
        <p:blipFill>
          <a:blip r:embed="rId4"/>
          <a:stretch>
            <a:fillRect/>
          </a:stretch>
        </p:blipFill>
        <p:spPr>
          <a:xfrm>
            <a:off x="7085420" y="5250192"/>
            <a:ext cx="1470165" cy="1470165"/>
          </a:xfrm>
          <a:prstGeom prst="rect">
            <a:avLst/>
          </a:prstGeom>
        </p:spPr>
      </p:pic>
      <p:pic>
        <p:nvPicPr>
          <p:cNvPr id="2" name="Picture 1" descr="A drawing of a bird&#10;&#10;Description generated with high confidence">
            <a:extLst>
              <a:ext uri="{FF2B5EF4-FFF2-40B4-BE49-F238E27FC236}">
                <a16:creationId xmlns:a16="http://schemas.microsoft.com/office/drawing/2014/main" id="{E26948BC-5B47-46FE-A125-A9F08C0CF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3" name="Speech Bubble: Oval 2">
            <a:extLst>
              <a:ext uri="{FF2B5EF4-FFF2-40B4-BE49-F238E27FC236}">
                <a16:creationId xmlns:a16="http://schemas.microsoft.com/office/drawing/2014/main" id="{6F07F45F-2190-4022-B041-B96059027F60}"/>
              </a:ext>
            </a:extLst>
          </p:cNvPr>
          <p:cNvSpPr/>
          <p:nvPr/>
        </p:nvSpPr>
        <p:spPr>
          <a:xfrm>
            <a:off x="108953" y="155043"/>
            <a:ext cx="3505836" cy="1967430"/>
          </a:xfrm>
          <a:prstGeom prst="wedgeEllipseCallout">
            <a:avLst>
              <a:gd name="adj1" fmla="val 52724"/>
              <a:gd name="adj2" fmla="val 459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Last time we thought about:</a:t>
            </a:r>
          </a:p>
        </p:txBody>
      </p:sp>
      <p:pic>
        <p:nvPicPr>
          <p:cNvPr id="4" name="Picture 3">
            <a:extLst>
              <a:ext uri="{FF2B5EF4-FFF2-40B4-BE49-F238E27FC236}">
                <a16:creationId xmlns:a16="http://schemas.microsoft.com/office/drawing/2014/main" id="{81D27CA2-8937-4128-84C4-F164B0F27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5688" y="594596"/>
            <a:ext cx="3386520" cy="2294540"/>
          </a:xfrm>
          <a:prstGeom prst="rect">
            <a:avLst/>
          </a:prstGeom>
        </p:spPr>
      </p:pic>
      <p:pic>
        <p:nvPicPr>
          <p:cNvPr id="5" name="Picture 4">
            <a:extLst>
              <a:ext uri="{FF2B5EF4-FFF2-40B4-BE49-F238E27FC236}">
                <a16:creationId xmlns:a16="http://schemas.microsoft.com/office/drawing/2014/main" id="{BA8BB37D-F113-493D-96C4-C427333C009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237" y="4093180"/>
            <a:ext cx="2715692" cy="1284696"/>
          </a:xfrm>
          <a:prstGeom prst="rect">
            <a:avLst/>
          </a:prstGeom>
        </p:spPr>
      </p:pic>
      <p:pic>
        <p:nvPicPr>
          <p:cNvPr id="6" name="Picture 5" descr="A close up of an animal&#10;&#10;Description generated with very high confidence">
            <a:extLst>
              <a:ext uri="{FF2B5EF4-FFF2-40B4-BE49-F238E27FC236}">
                <a16:creationId xmlns:a16="http://schemas.microsoft.com/office/drawing/2014/main" id="{A668B6FB-C6B4-4DFF-B465-6B1E22A889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5894" y="3002931"/>
            <a:ext cx="2091435" cy="3136145"/>
          </a:xfrm>
          <a:prstGeom prst="rect">
            <a:avLst/>
          </a:prstGeom>
        </p:spPr>
      </p:pic>
      <p:pic>
        <p:nvPicPr>
          <p:cNvPr id="7" name="Google Shape;154;p17">
            <a:extLst>
              <a:ext uri="{FF2B5EF4-FFF2-40B4-BE49-F238E27FC236}">
                <a16:creationId xmlns:a16="http://schemas.microsoft.com/office/drawing/2014/main" id="{2B0F3C9C-A084-44A7-AC80-B2221F936799}"/>
              </a:ext>
            </a:extLst>
          </p:cNvPr>
          <p:cNvPicPr preferRelativeResize="0"/>
          <p:nvPr/>
        </p:nvPicPr>
        <p:blipFill rotWithShape="1">
          <a:blip r:embed="rId10">
            <a:alphaModFix/>
          </a:blip>
          <a:srcRect/>
          <a:stretch/>
        </p:blipFill>
        <p:spPr>
          <a:xfrm>
            <a:off x="6951740" y="2889138"/>
            <a:ext cx="2837656" cy="2239169"/>
          </a:xfrm>
          <a:prstGeom prst="rect">
            <a:avLst/>
          </a:prstGeom>
          <a:noFill/>
          <a:ln>
            <a:noFill/>
          </a:ln>
        </p:spPr>
      </p:pic>
      <p:sp>
        <p:nvSpPr>
          <p:cNvPr id="8" name="Google Shape;157;p17">
            <a:extLst>
              <a:ext uri="{FF2B5EF4-FFF2-40B4-BE49-F238E27FC236}">
                <a16:creationId xmlns:a16="http://schemas.microsoft.com/office/drawing/2014/main" id="{84E97DEB-7EE3-4AC6-A928-94F4FF17099C}"/>
              </a:ext>
            </a:extLst>
          </p:cNvPr>
          <p:cNvSpPr/>
          <p:nvPr/>
        </p:nvSpPr>
        <p:spPr>
          <a:xfrm>
            <a:off x="8502210" y="5267456"/>
            <a:ext cx="1111131" cy="869409"/>
          </a:xfrm>
          <a:prstGeom prst="wedgeRoundRectCallout">
            <a:avLst>
              <a:gd name="adj1" fmla="val -39982"/>
              <a:gd name="adj2" fmla="val -147090"/>
              <a:gd name="adj3"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r>
              <a:rPr lang="en-US" sz="1463" dirty="0">
                <a:solidFill>
                  <a:schemeClr val="lt1"/>
                </a:solidFill>
                <a:latin typeface="Calibri"/>
                <a:ea typeface="Calibri"/>
                <a:cs typeface="Calibri"/>
                <a:sym typeface="Calibri"/>
              </a:rPr>
              <a:t>Look at that!</a:t>
            </a:r>
            <a:endParaRPr sz="1463" dirty="0"/>
          </a:p>
        </p:txBody>
      </p:sp>
      <p:pic>
        <p:nvPicPr>
          <p:cNvPr id="10" name="Picture 9">
            <a:extLst>
              <a:ext uri="{FF2B5EF4-FFF2-40B4-BE49-F238E27FC236}">
                <a16:creationId xmlns:a16="http://schemas.microsoft.com/office/drawing/2014/main" id="{2FE533D8-FDBA-4FB3-9D27-1B6203E1A999}"/>
              </a:ext>
            </a:extLst>
          </p:cNvPr>
          <p:cNvPicPr>
            <a:picLocks noChangeAspect="1"/>
          </p:cNvPicPr>
          <p:nvPr/>
        </p:nvPicPr>
        <p:blipFill>
          <a:blip r:embed="rId11"/>
          <a:stretch>
            <a:fillRect/>
          </a:stretch>
        </p:blipFill>
        <p:spPr>
          <a:xfrm>
            <a:off x="5907570" y="5388430"/>
            <a:ext cx="1380805" cy="1380805"/>
          </a:xfrm>
          <a:prstGeom prst="rect">
            <a:avLst/>
          </a:prstGeom>
        </p:spPr>
      </p:pic>
      <p:pic>
        <p:nvPicPr>
          <p:cNvPr id="12" name="Picture 11">
            <a:extLst>
              <a:ext uri="{FF2B5EF4-FFF2-40B4-BE49-F238E27FC236}">
                <a16:creationId xmlns:a16="http://schemas.microsoft.com/office/drawing/2014/main" id="{3ADBA6F4-6250-4FD6-BA27-1F8B11D6DD97}"/>
              </a:ext>
            </a:extLst>
          </p:cNvPr>
          <p:cNvPicPr>
            <a:picLocks noChangeAspect="1"/>
          </p:cNvPicPr>
          <p:nvPr/>
        </p:nvPicPr>
        <p:blipFill>
          <a:blip r:embed="rId12"/>
          <a:stretch>
            <a:fillRect/>
          </a:stretch>
        </p:blipFill>
        <p:spPr>
          <a:xfrm>
            <a:off x="4831576" y="3253374"/>
            <a:ext cx="1770816" cy="1770816"/>
          </a:xfrm>
          <a:prstGeom prst="rect">
            <a:avLst/>
          </a:prstGeom>
        </p:spPr>
      </p:pic>
      <p:sp>
        <p:nvSpPr>
          <p:cNvPr id="13" name="TextBox 12">
            <a:extLst>
              <a:ext uri="{FF2B5EF4-FFF2-40B4-BE49-F238E27FC236}">
                <a16:creationId xmlns:a16="http://schemas.microsoft.com/office/drawing/2014/main" id="{B6D119F8-58D5-4F0E-81CA-9F3844FB23F3}"/>
              </a:ext>
            </a:extLst>
          </p:cNvPr>
          <p:cNvSpPr txBox="1"/>
          <p:nvPr/>
        </p:nvSpPr>
        <p:spPr>
          <a:xfrm>
            <a:off x="405163" y="2315732"/>
            <a:ext cx="4705501" cy="830997"/>
          </a:xfrm>
          <a:prstGeom prst="rect">
            <a:avLst/>
          </a:prstGeom>
          <a:noFill/>
        </p:spPr>
        <p:txBody>
          <a:bodyPr wrap="square" rtlCol="0">
            <a:spAutoFit/>
          </a:bodyPr>
          <a:lstStyle/>
          <a:p>
            <a:r>
              <a:rPr lang="en-GB" sz="2400" dirty="0">
                <a:solidFill>
                  <a:srgbClr val="CC00CC"/>
                </a:solidFill>
              </a:rPr>
              <a:t>Is chimpanzee communication like language? </a:t>
            </a:r>
          </a:p>
        </p:txBody>
      </p:sp>
    </p:spTree>
    <p:extLst>
      <p:ext uri="{BB962C8B-B14F-4D97-AF65-F5344CB8AC3E}">
        <p14:creationId xmlns:p14="http://schemas.microsoft.com/office/powerpoint/2010/main" val="197849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bird&#10;&#10;Description generated with high confidence">
            <a:extLst>
              <a:ext uri="{FF2B5EF4-FFF2-40B4-BE49-F238E27FC236}">
                <a16:creationId xmlns:a16="http://schemas.microsoft.com/office/drawing/2014/main" id="{27E09639-9377-47F6-A973-4E1AA8F51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3" name="TextBox 2">
            <a:extLst>
              <a:ext uri="{FF2B5EF4-FFF2-40B4-BE49-F238E27FC236}">
                <a16:creationId xmlns:a16="http://schemas.microsoft.com/office/drawing/2014/main" id="{EB0C487A-ACFA-489E-AF36-434A8D1E61B4}"/>
              </a:ext>
            </a:extLst>
          </p:cNvPr>
          <p:cNvSpPr txBox="1"/>
          <p:nvPr/>
        </p:nvSpPr>
        <p:spPr>
          <a:xfrm>
            <a:off x="841248" y="755904"/>
            <a:ext cx="2926080" cy="646331"/>
          </a:xfrm>
          <a:prstGeom prst="rect">
            <a:avLst/>
          </a:prstGeom>
          <a:noFill/>
        </p:spPr>
        <p:txBody>
          <a:bodyPr wrap="square" rtlCol="0">
            <a:spAutoFit/>
          </a:bodyPr>
          <a:lstStyle/>
          <a:p>
            <a:r>
              <a:rPr lang="en-GB" sz="3600" dirty="0">
                <a:solidFill>
                  <a:srgbClr val="FF00FF"/>
                </a:solidFill>
              </a:rPr>
              <a:t>What is play? </a:t>
            </a:r>
          </a:p>
        </p:txBody>
      </p:sp>
      <p:sp>
        <p:nvSpPr>
          <p:cNvPr id="4" name="TextBox 3">
            <a:extLst>
              <a:ext uri="{FF2B5EF4-FFF2-40B4-BE49-F238E27FC236}">
                <a16:creationId xmlns:a16="http://schemas.microsoft.com/office/drawing/2014/main" id="{6CC5521A-8BF5-4E60-9534-D8CA194462BD}"/>
              </a:ext>
            </a:extLst>
          </p:cNvPr>
          <p:cNvSpPr txBox="1"/>
          <p:nvPr/>
        </p:nvSpPr>
        <p:spPr>
          <a:xfrm>
            <a:off x="646176" y="2231136"/>
            <a:ext cx="5193792" cy="646331"/>
          </a:xfrm>
          <a:prstGeom prst="rect">
            <a:avLst/>
          </a:prstGeom>
          <a:noFill/>
        </p:spPr>
        <p:txBody>
          <a:bodyPr wrap="square" rtlCol="0">
            <a:spAutoFit/>
          </a:bodyPr>
          <a:lstStyle/>
          <a:p>
            <a:endParaRPr lang="en-GB" dirty="0"/>
          </a:p>
          <a:p>
            <a:endParaRPr lang="en-GB" dirty="0"/>
          </a:p>
        </p:txBody>
      </p:sp>
      <p:pic>
        <p:nvPicPr>
          <p:cNvPr id="6" name="Picture 5" descr="A close up of a sign&#10;&#10;Description automatically generated">
            <a:extLst>
              <a:ext uri="{FF2B5EF4-FFF2-40B4-BE49-F238E27FC236}">
                <a16:creationId xmlns:a16="http://schemas.microsoft.com/office/drawing/2014/main" id="{9F3765D2-8A87-43DA-82AD-23C5B1B441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99963" y="1232681"/>
            <a:ext cx="1966592" cy="1450362"/>
          </a:xfrm>
          <a:prstGeom prst="rect">
            <a:avLst/>
          </a:prstGeom>
        </p:spPr>
      </p:pic>
      <p:pic>
        <p:nvPicPr>
          <p:cNvPr id="11" name="Picture 10" descr="A picture containing sky, indoor&#10;&#10;Description automatically generated">
            <a:extLst>
              <a:ext uri="{FF2B5EF4-FFF2-40B4-BE49-F238E27FC236}">
                <a16:creationId xmlns:a16="http://schemas.microsoft.com/office/drawing/2014/main" id="{4DCAF0FA-4D8B-4755-9498-1F52ADC271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03509" y="2683043"/>
            <a:ext cx="2286871" cy="2286871"/>
          </a:xfrm>
          <a:prstGeom prst="rect">
            <a:avLst/>
          </a:prstGeom>
        </p:spPr>
      </p:pic>
      <p:pic>
        <p:nvPicPr>
          <p:cNvPr id="14" name="Picture 13" descr="A close up of a football ball on a green field&#10;&#10;Description automatically generated">
            <a:extLst>
              <a:ext uri="{FF2B5EF4-FFF2-40B4-BE49-F238E27FC236}">
                <a16:creationId xmlns:a16="http://schemas.microsoft.com/office/drawing/2014/main" id="{69B25B0D-16B2-498C-ACCD-765BFB4C1B9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66469" y="4327829"/>
            <a:ext cx="2870534" cy="2135677"/>
          </a:xfrm>
          <a:prstGeom prst="rect">
            <a:avLst/>
          </a:prstGeom>
        </p:spPr>
      </p:pic>
      <p:pic>
        <p:nvPicPr>
          <p:cNvPr id="17" name="Picture 16" descr="A pile of stuffed animals sitting next to a teddy bear&#10;&#10;Description automatically generated">
            <a:extLst>
              <a:ext uri="{FF2B5EF4-FFF2-40B4-BE49-F238E27FC236}">
                <a16:creationId xmlns:a16="http://schemas.microsoft.com/office/drawing/2014/main" id="{0DF8AB0E-36DD-429D-96E8-7C7271260C0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45299" y="1690801"/>
            <a:ext cx="3203516" cy="2135677"/>
          </a:xfrm>
          <a:prstGeom prst="rect">
            <a:avLst/>
          </a:prstGeom>
        </p:spPr>
      </p:pic>
      <p:sp>
        <p:nvSpPr>
          <p:cNvPr id="19" name="TextBox 18">
            <a:extLst>
              <a:ext uri="{FF2B5EF4-FFF2-40B4-BE49-F238E27FC236}">
                <a16:creationId xmlns:a16="http://schemas.microsoft.com/office/drawing/2014/main" id="{9EEA4385-4AFB-4CBE-A05F-602DF7C33136}"/>
              </a:ext>
            </a:extLst>
          </p:cNvPr>
          <p:cNvSpPr txBox="1"/>
          <p:nvPr/>
        </p:nvSpPr>
        <p:spPr>
          <a:xfrm>
            <a:off x="171907" y="4366813"/>
            <a:ext cx="4667625" cy="1815882"/>
          </a:xfrm>
          <a:prstGeom prst="rect">
            <a:avLst/>
          </a:prstGeom>
          <a:noFill/>
        </p:spPr>
        <p:txBody>
          <a:bodyPr wrap="square" rtlCol="0">
            <a:spAutoFit/>
          </a:bodyPr>
          <a:lstStyle/>
          <a:p>
            <a:r>
              <a:rPr lang="en-GB" sz="2800" dirty="0">
                <a:solidFill>
                  <a:srgbClr val="FF00FF"/>
                </a:solidFill>
              </a:rPr>
              <a:t>Listen to the stories about the children </a:t>
            </a:r>
          </a:p>
          <a:p>
            <a:r>
              <a:rPr lang="en-GB" sz="2800" dirty="0">
                <a:solidFill>
                  <a:srgbClr val="FF00FF"/>
                </a:solidFill>
              </a:rPr>
              <a:t>What do you think? </a:t>
            </a:r>
          </a:p>
          <a:p>
            <a:r>
              <a:rPr lang="en-GB" sz="2800" dirty="0">
                <a:solidFill>
                  <a:srgbClr val="FF00FF"/>
                </a:solidFill>
              </a:rPr>
              <a:t>Give a reason for your answer.</a:t>
            </a:r>
          </a:p>
        </p:txBody>
      </p:sp>
    </p:spTree>
    <p:extLst>
      <p:ext uri="{BB962C8B-B14F-4D97-AF65-F5344CB8AC3E}">
        <p14:creationId xmlns:p14="http://schemas.microsoft.com/office/powerpoint/2010/main" val="3713133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itting and looking at the camera&#10;&#10;Description generated with very high confidence">
            <a:extLst>
              <a:ext uri="{FF2B5EF4-FFF2-40B4-BE49-F238E27FC236}">
                <a16:creationId xmlns:a16="http://schemas.microsoft.com/office/drawing/2014/main" id="{31C7D1B6-0E05-4CF6-88E1-12C4179538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61706" y="3429000"/>
            <a:ext cx="2882775" cy="2186855"/>
          </a:xfrm>
          <a:prstGeom prst="rect">
            <a:avLst/>
          </a:prstGeom>
        </p:spPr>
      </p:pic>
      <p:pic>
        <p:nvPicPr>
          <p:cNvPr id="2" name="Picture 1" descr="A drawing of a bird&#10;&#10;Description generated with high confidence">
            <a:extLst>
              <a:ext uri="{FF2B5EF4-FFF2-40B4-BE49-F238E27FC236}">
                <a16:creationId xmlns:a16="http://schemas.microsoft.com/office/drawing/2014/main" id="{47F61030-FC19-4A73-935D-E485D9A90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3" name="TextBox 2">
            <a:extLst>
              <a:ext uri="{FF2B5EF4-FFF2-40B4-BE49-F238E27FC236}">
                <a16:creationId xmlns:a16="http://schemas.microsoft.com/office/drawing/2014/main" id="{D545E057-005B-48CC-A259-124C42289746}"/>
              </a:ext>
            </a:extLst>
          </p:cNvPr>
          <p:cNvSpPr txBox="1"/>
          <p:nvPr/>
        </p:nvSpPr>
        <p:spPr>
          <a:xfrm>
            <a:off x="2256632" y="2920998"/>
            <a:ext cx="3702261" cy="707886"/>
          </a:xfrm>
          <a:prstGeom prst="rect">
            <a:avLst/>
          </a:prstGeom>
          <a:noFill/>
        </p:spPr>
        <p:txBody>
          <a:bodyPr wrap="square" rtlCol="0">
            <a:spAutoFit/>
          </a:bodyPr>
          <a:lstStyle/>
          <a:p>
            <a:r>
              <a:rPr lang="en-GB" sz="4000" dirty="0">
                <a:solidFill>
                  <a:srgbClr val="FF00FF"/>
                </a:solidFill>
              </a:rPr>
              <a:t>Why do we play?</a:t>
            </a:r>
          </a:p>
        </p:txBody>
      </p:sp>
      <p:pic>
        <p:nvPicPr>
          <p:cNvPr id="11" name="Picture 10" descr="A picture containing grass, outdoor, ground, person&#10;&#10;Description generated with very high confidence">
            <a:extLst>
              <a:ext uri="{FF2B5EF4-FFF2-40B4-BE49-F238E27FC236}">
                <a16:creationId xmlns:a16="http://schemas.microsoft.com/office/drawing/2014/main" id="{5808BB2A-1624-4CF4-882B-1F52EAC48F5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46448" y="572892"/>
            <a:ext cx="3032389" cy="2018434"/>
          </a:xfrm>
          <a:prstGeom prst="rect">
            <a:avLst/>
          </a:prstGeom>
        </p:spPr>
      </p:pic>
      <p:sp>
        <p:nvSpPr>
          <p:cNvPr id="12" name="TextBox 11">
            <a:extLst>
              <a:ext uri="{FF2B5EF4-FFF2-40B4-BE49-F238E27FC236}">
                <a16:creationId xmlns:a16="http://schemas.microsoft.com/office/drawing/2014/main" id="{94C734BB-FA77-48D6-BE10-5B8BB1C84F4F}"/>
              </a:ext>
            </a:extLst>
          </p:cNvPr>
          <p:cNvSpPr txBox="1"/>
          <p:nvPr/>
        </p:nvSpPr>
        <p:spPr>
          <a:xfrm>
            <a:off x="198304" y="318966"/>
            <a:ext cx="3748143" cy="2677656"/>
          </a:xfrm>
          <a:prstGeom prst="rect">
            <a:avLst/>
          </a:prstGeom>
          <a:noFill/>
        </p:spPr>
        <p:txBody>
          <a:bodyPr wrap="square" rtlCol="0">
            <a:spAutoFit/>
          </a:bodyPr>
          <a:lstStyle/>
          <a:p>
            <a:r>
              <a:rPr lang="en-GB" sz="2800" dirty="0">
                <a:solidFill>
                  <a:srgbClr val="002060"/>
                </a:solidFill>
              </a:rPr>
              <a:t>What games do you like to play and why? </a:t>
            </a:r>
          </a:p>
          <a:p>
            <a:r>
              <a:rPr lang="en-GB" sz="2800" dirty="0">
                <a:solidFill>
                  <a:srgbClr val="002060"/>
                </a:solidFill>
              </a:rPr>
              <a:t>Is it important to play? </a:t>
            </a:r>
          </a:p>
          <a:p>
            <a:r>
              <a:rPr lang="en-GB" sz="2800" dirty="0">
                <a:solidFill>
                  <a:srgbClr val="002060"/>
                </a:solidFill>
              </a:rPr>
              <a:t>Why do you think that? What are we doing when we play? </a:t>
            </a:r>
          </a:p>
        </p:txBody>
      </p:sp>
      <p:pic>
        <p:nvPicPr>
          <p:cNvPr id="14" name="Picture 13" descr="A group of young men playing a game of football&#10;&#10;Description generated with very high confidence">
            <a:extLst>
              <a:ext uri="{FF2B5EF4-FFF2-40B4-BE49-F238E27FC236}">
                <a16:creationId xmlns:a16="http://schemas.microsoft.com/office/drawing/2014/main" id="{E5F85E99-3B39-46E5-B749-368EDCB1BFB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98305" y="3861378"/>
            <a:ext cx="3748143" cy="2489001"/>
          </a:xfrm>
          <a:prstGeom prst="rect">
            <a:avLst/>
          </a:prstGeom>
        </p:spPr>
      </p:pic>
      <p:sp>
        <p:nvSpPr>
          <p:cNvPr id="18" name="TextBox 17">
            <a:extLst>
              <a:ext uri="{FF2B5EF4-FFF2-40B4-BE49-F238E27FC236}">
                <a16:creationId xmlns:a16="http://schemas.microsoft.com/office/drawing/2014/main" id="{5A99193E-5C56-4AB2-A8FD-9162A2E5DE46}"/>
              </a:ext>
            </a:extLst>
          </p:cNvPr>
          <p:cNvSpPr txBox="1"/>
          <p:nvPr/>
        </p:nvSpPr>
        <p:spPr>
          <a:xfrm>
            <a:off x="432794" y="6976912"/>
            <a:ext cx="1655779" cy="369332"/>
          </a:xfrm>
          <a:prstGeom prst="rect">
            <a:avLst/>
          </a:prstGeom>
          <a:noFill/>
        </p:spPr>
        <p:txBody>
          <a:bodyPr wrap="square" rtlCol="0">
            <a:spAutoFit/>
          </a:bodyPr>
          <a:lstStyle/>
          <a:p>
            <a:r>
              <a:rPr lang="en-GB" sz="900">
                <a:hlinkClick r:id="rId4" tooltip="http://www.gameblast.com.br/2013/01/discussao-quais-os-motivos-que-te-fazem.html"/>
              </a:rPr>
              <a:t>This Photo</a:t>
            </a:r>
            <a:r>
              <a:rPr lang="en-GB" sz="900"/>
              <a:t> by Unknown Author is licensed under </a:t>
            </a:r>
            <a:r>
              <a:rPr lang="en-GB" sz="900">
                <a:hlinkClick r:id="rId10" tooltip="https://creativecommons.org/licenses/by-sa/3.0/"/>
              </a:rPr>
              <a:t>CC BY-SA</a:t>
            </a:r>
            <a:endParaRPr lang="en-GB" sz="900"/>
          </a:p>
        </p:txBody>
      </p:sp>
      <p:pic>
        <p:nvPicPr>
          <p:cNvPr id="20" name="Picture 19" descr="A picture containing indoor, child, person, boy&#10;&#10;Description generated with very high confidence">
            <a:extLst>
              <a:ext uri="{FF2B5EF4-FFF2-40B4-BE49-F238E27FC236}">
                <a16:creationId xmlns:a16="http://schemas.microsoft.com/office/drawing/2014/main" id="{E309F7F1-2799-424A-88C7-1CC04BE754A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883893" y="4368877"/>
            <a:ext cx="3016655" cy="2262491"/>
          </a:xfrm>
          <a:prstGeom prst="rect">
            <a:avLst/>
          </a:prstGeom>
        </p:spPr>
      </p:pic>
      <p:pic>
        <p:nvPicPr>
          <p:cNvPr id="6" name="Picture 5" descr="A picture containing person, indoor, boy, table&#10;&#10;Description automatically generated">
            <a:extLst>
              <a:ext uri="{FF2B5EF4-FFF2-40B4-BE49-F238E27FC236}">
                <a16:creationId xmlns:a16="http://schemas.microsoft.com/office/drawing/2014/main" id="{00030EF3-F1AB-4C69-8BFA-37BD24EAFEB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179966" y="1365991"/>
            <a:ext cx="3281074" cy="2178344"/>
          </a:xfrm>
          <a:prstGeom prst="rect">
            <a:avLst/>
          </a:prstGeom>
        </p:spPr>
      </p:pic>
      <p:sp>
        <p:nvSpPr>
          <p:cNvPr id="7" name="TextBox 6">
            <a:extLst>
              <a:ext uri="{FF2B5EF4-FFF2-40B4-BE49-F238E27FC236}">
                <a16:creationId xmlns:a16="http://schemas.microsoft.com/office/drawing/2014/main" id="{6D7D5C6A-E7A8-4CD2-B692-5F286C264088}"/>
              </a:ext>
            </a:extLst>
          </p:cNvPr>
          <p:cNvSpPr txBox="1"/>
          <p:nvPr/>
        </p:nvSpPr>
        <p:spPr>
          <a:xfrm>
            <a:off x="2740152" y="4898136"/>
            <a:ext cx="4425696" cy="230832"/>
          </a:xfrm>
          <a:prstGeom prst="rect">
            <a:avLst/>
          </a:prstGeom>
          <a:noFill/>
        </p:spPr>
        <p:txBody>
          <a:bodyPr wrap="square" rtlCol="0">
            <a:spAutoFit/>
          </a:bodyPr>
          <a:lstStyle/>
          <a:p>
            <a:r>
              <a:rPr lang="en-GB" sz="900">
                <a:hlinkClick r:id="rId14" tooltip="http://theconversation.com/should-we-teach-our-children-to-share-or-let-nature-take-its-course-41971"/>
              </a:rPr>
              <a:t>This Photo</a:t>
            </a:r>
            <a:r>
              <a:rPr lang="en-GB" sz="900"/>
              <a:t> by Unknown Author is licensed under </a:t>
            </a:r>
            <a:r>
              <a:rPr lang="en-GB" sz="900">
                <a:hlinkClick r:id="rId15" tooltip="https://creativecommons.org/licenses/by-nd/3.0/"/>
              </a:rPr>
              <a:t>CC BY-ND</a:t>
            </a:r>
            <a:endParaRPr lang="en-GB" sz="900"/>
          </a:p>
        </p:txBody>
      </p:sp>
    </p:spTree>
    <p:extLst>
      <p:ext uri="{BB962C8B-B14F-4D97-AF65-F5344CB8AC3E}">
        <p14:creationId xmlns:p14="http://schemas.microsoft.com/office/powerpoint/2010/main" val="8608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imal on the field&#10;&#10;Description generated with very high confidence">
            <a:extLst>
              <a:ext uri="{FF2B5EF4-FFF2-40B4-BE49-F238E27FC236}">
                <a16:creationId xmlns:a16="http://schemas.microsoft.com/office/drawing/2014/main" id="{9B038507-0B98-4854-8559-F18A1A6F84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39979" y="2382546"/>
            <a:ext cx="3423273" cy="3423273"/>
          </a:xfrm>
          <a:prstGeom prst="rect">
            <a:avLst/>
          </a:prstGeom>
        </p:spPr>
      </p:pic>
      <p:pic>
        <p:nvPicPr>
          <p:cNvPr id="2" name="Picture 1" descr="A drawing of a bird&#10;&#10;Description generated with high confidence">
            <a:extLst>
              <a:ext uri="{FF2B5EF4-FFF2-40B4-BE49-F238E27FC236}">
                <a16:creationId xmlns:a16="http://schemas.microsoft.com/office/drawing/2014/main" id="{FBBC2E23-E08C-4242-B59F-01891D9F4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3" name="TextBox 2">
            <a:extLst>
              <a:ext uri="{FF2B5EF4-FFF2-40B4-BE49-F238E27FC236}">
                <a16:creationId xmlns:a16="http://schemas.microsoft.com/office/drawing/2014/main" id="{E3BE4094-87C6-4EDE-BC97-8442C72873DA}"/>
              </a:ext>
            </a:extLst>
          </p:cNvPr>
          <p:cNvSpPr txBox="1"/>
          <p:nvPr/>
        </p:nvSpPr>
        <p:spPr>
          <a:xfrm>
            <a:off x="581891" y="353291"/>
            <a:ext cx="6182591" cy="584775"/>
          </a:xfrm>
          <a:prstGeom prst="rect">
            <a:avLst/>
          </a:prstGeom>
          <a:noFill/>
        </p:spPr>
        <p:txBody>
          <a:bodyPr wrap="square" rtlCol="0">
            <a:spAutoFit/>
          </a:bodyPr>
          <a:lstStyle/>
          <a:p>
            <a:r>
              <a:rPr lang="en-GB" sz="3200" dirty="0">
                <a:solidFill>
                  <a:srgbClr val="FF00FF"/>
                </a:solidFill>
              </a:rPr>
              <a:t>Do animals play? </a:t>
            </a:r>
          </a:p>
        </p:txBody>
      </p:sp>
      <p:sp>
        <p:nvSpPr>
          <p:cNvPr id="4" name="TextBox 3">
            <a:extLst>
              <a:ext uri="{FF2B5EF4-FFF2-40B4-BE49-F238E27FC236}">
                <a16:creationId xmlns:a16="http://schemas.microsoft.com/office/drawing/2014/main" id="{F93F9ED1-3D5A-49BD-BF46-F713862913B2}"/>
              </a:ext>
            </a:extLst>
          </p:cNvPr>
          <p:cNvSpPr txBox="1"/>
          <p:nvPr/>
        </p:nvSpPr>
        <p:spPr>
          <a:xfrm>
            <a:off x="4223471" y="719656"/>
            <a:ext cx="5466035" cy="1569660"/>
          </a:xfrm>
          <a:prstGeom prst="rect">
            <a:avLst/>
          </a:prstGeom>
          <a:noFill/>
        </p:spPr>
        <p:txBody>
          <a:bodyPr wrap="square" rtlCol="0">
            <a:spAutoFit/>
          </a:bodyPr>
          <a:lstStyle/>
          <a:p>
            <a:r>
              <a:rPr lang="en-GB" sz="3200" dirty="0">
                <a:solidFill>
                  <a:srgbClr val="002060"/>
                </a:solidFill>
              </a:rPr>
              <a:t>Why might animals play? </a:t>
            </a:r>
          </a:p>
          <a:p>
            <a:endParaRPr lang="en-GB" sz="3200" dirty="0">
              <a:solidFill>
                <a:srgbClr val="002060"/>
              </a:solidFill>
            </a:endParaRPr>
          </a:p>
          <a:p>
            <a:r>
              <a:rPr lang="en-GB" sz="3200" dirty="0">
                <a:solidFill>
                  <a:srgbClr val="002060"/>
                </a:solidFill>
              </a:rPr>
              <a:t>Why might animal babies play? </a:t>
            </a:r>
          </a:p>
        </p:txBody>
      </p:sp>
      <p:pic>
        <p:nvPicPr>
          <p:cNvPr id="6" name="Picture 5" descr="A picture containing outdoor, animal, fence, dog&#10;&#10;Description generated with very high confidence">
            <a:extLst>
              <a:ext uri="{FF2B5EF4-FFF2-40B4-BE49-F238E27FC236}">
                <a16:creationId xmlns:a16="http://schemas.microsoft.com/office/drawing/2014/main" id="{60555F67-6344-4717-B2FE-B35DB4097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08" y="1027044"/>
            <a:ext cx="3366655" cy="5045587"/>
          </a:xfrm>
          <a:prstGeom prst="rect">
            <a:avLst/>
          </a:prstGeom>
        </p:spPr>
      </p:pic>
      <p:sp>
        <p:nvSpPr>
          <p:cNvPr id="7" name="TextBox 6">
            <a:extLst>
              <a:ext uri="{FF2B5EF4-FFF2-40B4-BE49-F238E27FC236}">
                <a16:creationId xmlns:a16="http://schemas.microsoft.com/office/drawing/2014/main" id="{557CDDED-35EF-404C-8640-3E3F2EA51BB2}"/>
              </a:ext>
            </a:extLst>
          </p:cNvPr>
          <p:cNvSpPr txBox="1"/>
          <p:nvPr/>
        </p:nvSpPr>
        <p:spPr>
          <a:xfrm>
            <a:off x="496807" y="6072631"/>
            <a:ext cx="3366655" cy="461665"/>
          </a:xfrm>
          <a:prstGeom prst="rect">
            <a:avLst/>
          </a:prstGeom>
          <a:noFill/>
        </p:spPr>
        <p:txBody>
          <a:bodyPr wrap="square" rtlCol="0">
            <a:spAutoFit/>
          </a:bodyPr>
          <a:lstStyle/>
          <a:p>
            <a:r>
              <a:rPr lang="en-GB" sz="2400" dirty="0">
                <a:solidFill>
                  <a:srgbClr val="002060"/>
                </a:solidFill>
              </a:rPr>
              <a:t>Velu is playing with a box.</a:t>
            </a:r>
          </a:p>
        </p:txBody>
      </p:sp>
      <p:sp>
        <p:nvSpPr>
          <p:cNvPr id="5" name="TextBox 4">
            <a:extLst>
              <a:ext uri="{FF2B5EF4-FFF2-40B4-BE49-F238E27FC236}">
                <a16:creationId xmlns:a16="http://schemas.microsoft.com/office/drawing/2014/main" id="{BF0093FA-8DDB-4AAF-A055-8B4A3FCD9690}"/>
              </a:ext>
            </a:extLst>
          </p:cNvPr>
          <p:cNvSpPr txBox="1"/>
          <p:nvPr/>
        </p:nvSpPr>
        <p:spPr>
          <a:xfrm>
            <a:off x="4515927" y="5980297"/>
            <a:ext cx="5173579" cy="369332"/>
          </a:xfrm>
          <a:prstGeom prst="rect">
            <a:avLst/>
          </a:prstGeom>
          <a:noFill/>
        </p:spPr>
        <p:txBody>
          <a:bodyPr wrap="square" rtlCol="0">
            <a:spAutoFit/>
          </a:bodyPr>
          <a:lstStyle/>
          <a:p>
            <a:r>
              <a:rPr lang="en-GB" dirty="0">
                <a:hlinkClick r:id="rId7"/>
              </a:rPr>
              <a:t>https://www.youtube.com/watch?v=UoN2qtdE1YI</a:t>
            </a:r>
            <a:endParaRPr lang="en-GB" dirty="0"/>
          </a:p>
        </p:txBody>
      </p:sp>
    </p:spTree>
    <p:extLst>
      <p:ext uri="{BB962C8B-B14F-4D97-AF65-F5344CB8AC3E}">
        <p14:creationId xmlns:p14="http://schemas.microsoft.com/office/powerpoint/2010/main" val="257051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bird&#10;&#10;Description generated with high confidence">
            <a:extLst>
              <a:ext uri="{FF2B5EF4-FFF2-40B4-BE49-F238E27FC236}">
                <a16:creationId xmlns:a16="http://schemas.microsoft.com/office/drawing/2014/main" id="{B6C90C50-8B96-4563-8E0E-8FD3A09A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3" name="TextBox 2">
            <a:extLst>
              <a:ext uri="{FF2B5EF4-FFF2-40B4-BE49-F238E27FC236}">
                <a16:creationId xmlns:a16="http://schemas.microsoft.com/office/drawing/2014/main" id="{D4A29008-121F-4B5B-AC9D-9D798EF05E73}"/>
              </a:ext>
            </a:extLst>
          </p:cNvPr>
          <p:cNvSpPr txBox="1"/>
          <p:nvPr/>
        </p:nvSpPr>
        <p:spPr>
          <a:xfrm>
            <a:off x="363682" y="382565"/>
            <a:ext cx="3158836" cy="584775"/>
          </a:xfrm>
          <a:prstGeom prst="rect">
            <a:avLst/>
          </a:prstGeom>
          <a:noFill/>
        </p:spPr>
        <p:txBody>
          <a:bodyPr wrap="square" rtlCol="0">
            <a:spAutoFit/>
          </a:bodyPr>
          <a:lstStyle/>
          <a:p>
            <a:r>
              <a:rPr lang="en-GB" sz="3200" dirty="0">
                <a:solidFill>
                  <a:srgbClr val="FF00FF"/>
                </a:solidFill>
              </a:rPr>
              <a:t>What is curiosity? </a:t>
            </a:r>
          </a:p>
        </p:txBody>
      </p:sp>
      <p:sp>
        <p:nvSpPr>
          <p:cNvPr id="4" name="TextBox 3">
            <a:extLst>
              <a:ext uri="{FF2B5EF4-FFF2-40B4-BE49-F238E27FC236}">
                <a16:creationId xmlns:a16="http://schemas.microsoft.com/office/drawing/2014/main" id="{0EA39E22-96CD-4660-9468-67816953AF39}"/>
              </a:ext>
            </a:extLst>
          </p:cNvPr>
          <p:cNvSpPr txBox="1"/>
          <p:nvPr/>
        </p:nvSpPr>
        <p:spPr>
          <a:xfrm>
            <a:off x="464127" y="1162723"/>
            <a:ext cx="5417128" cy="2092881"/>
          </a:xfrm>
          <a:prstGeom prst="rect">
            <a:avLst/>
          </a:prstGeom>
          <a:noFill/>
        </p:spPr>
        <p:txBody>
          <a:bodyPr wrap="square" rtlCol="0">
            <a:spAutoFit/>
          </a:bodyPr>
          <a:lstStyle/>
          <a:p>
            <a:r>
              <a:rPr lang="en-GB" sz="2800" dirty="0">
                <a:solidFill>
                  <a:srgbClr val="002060"/>
                </a:solidFill>
              </a:rPr>
              <a:t>Do you ever wonder about things? </a:t>
            </a:r>
          </a:p>
          <a:p>
            <a:r>
              <a:rPr lang="en-GB" sz="2800" dirty="0">
                <a:solidFill>
                  <a:srgbClr val="002060"/>
                </a:solidFill>
              </a:rPr>
              <a:t>Do you ever wonder about things you don’t know? </a:t>
            </a:r>
          </a:p>
          <a:p>
            <a:r>
              <a:rPr lang="en-GB" sz="2800" dirty="0">
                <a:solidFill>
                  <a:srgbClr val="002060"/>
                </a:solidFill>
              </a:rPr>
              <a:t>What do you do when you wonder?</a:t>
            </a:r>
          </a:p>
          <a:p>
            <a:endParaRPr lang="en-GB" dirty="0"/>
          </a:p>
        </p:txBody>
      </p:sp>
      <p:sp>
        <p:nvSpPr>
          <p:cNvPr id="5" name="TextBox 4">
            <a:extLst>
              <a:ext uri="{FF2B5EF4-FFF2-40B4-BE49-F238E27FC236}">
                <a16:creationId xmlns:a16="http://schemas.microsoft.com/office/drawing/2014/main" id="{3F4C8FC8-06BB-4D9D-B8E4-F90CEC46C53C}"/>
              </a:ext>
            </a:extLst>
          </p:cNvPr>
          <p:cNvSpPr txBox="1"/>
          <p:nvPr/>
        </p:nvSpPr>
        <p:spPr>
          <a:xfrm>
            <a:off x="4089939" y="4364181"/>
            <a:ext cx="5746173" cy="2092881"/>
          </a:xfrm>
          <a:prstGeom prst="rect">
            <a:avLst/>
          </a:prstGeom>
          <a:noFill/>
        </p:spPr>
        <p:txBody>
          <a:bodyPr wrap="square" rtlCol="0">
            <a:spAutoFit/>
          </a:bodyPr>
          <a:lstStyle/>
          <a:p>
            <a:r>
              <a:rPr lang="en-GB" sz="2800" dirty="0">
                <a:solidFill>
                  <a:srgbClr val="002060"/>
                </a:solidFill>
              </a:rPr>
              <a:t>What do you feel like when you are wondering? </a:t>
            </a:r>
          </a:p>
          <a:p>
            <a:r>
              <a:rPr lang="en-GB" sz="2800" dirty="0">
                <a:solidFill>
                  <a:srgbClr val="002060"/>
                </a:solidFill>
              </a:rPr>
              <a:t>What do you think your mind is doing when you are wondering?</a:t>
            </a:r>
          </a:p>
          <a:p>
            <a:endParaRPr lang="en-GB" dirty="0"/>
          </a:p>
        </p:txBody>
      </p:sp>
      <p:pic>
        <p:nvPicPr>
          <p:cNvPr id="7" name="Picture 6" descr="A close up of a logo&#10;&#10;Description automatically generated">
            <a:extLst>
              <a:ext uri="{FF2B5EF4-FFF2-40B4-BE49-F238E27FC236}">
                <a16:creationId xmlns:a16="http://schemas.microsoft.com/office/drawing/2014/main" id="{CD16D3BD-AD36-4BA5-A694-3ECD7DD2C1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81255" y="807336"/>
            <a:ext cx="3204318" cy="3372966"/>
          </a:xfrm>
          <a:prstGeom prst="rect">
            <a:avLst/>
          </a:prstGeom>
        </p:spPr>
      </p:pic>
      <p:sp>
        <p:nvSpPr>
          <p:cNvPr id="9" name="Thought Bubble: Cloud 8">
            <a:extLst>
              <a:ext uri="{FF2B5EF4-FFF2-40B4-BE49-F238E27FC236}">
                <a16:creationId xmlns:a16="http://schemas.microsoft.com/office/drawing/2014/main" id="{5D7C5F1A-1B4D-48FB-834F-5C6F0E6BE38D}"/>
              </a:ext>
            </a:extLst>
          </p:cNvPr>
          <p:cNvSpPr/>
          <p:nvPr/>
        </p:nvSpPr>
        <p:spPr>
          <a:xfrm>
            <a:off x="625145" y="3610991"/>
            <a:ext cx="3204318" cy="2281692"/>
          </a:xfrm>
          <a:prstGeom prst="cloudCallout">
            <a:avLst>
              <a:gd name="adj1" fmla="val 83909"/>
              <a:gd name="adj2" fmla="val -48163"/>
            </a:avLst>
          </a:prstGeom>
          <a:solidFill>
            <a:srgbClr val="FF00FF">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70C0"/>
                </a:solidFill>
              </a:rPr>
              <a:t>Hmmmmm?</a:t>
            </a:r>
          </a:p>
        </p:txBody>
      </p:sp>
    </p:spTree>
    <p:extLst>
      <p:ext uri="{BB962C8B-B14F-4D97-AF65-F5344CB8AC3E}">
        <p14:creationId xmlns:p14="http://schemas.microsoft.com/office/powerpoint/2010/main" val="380427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CB24A-6332-4D8B-B3F9-74C1E402925D}"/>
              </a:ext>
            </a:extLst>
          </p:cNvPr>
          <p:cNvSpPr txBox="1"/>
          <p:nvPr/>
        </p:nvSpPr>
        <p:spPr>
          <a:xfrm>
            <a:off x="707060" y="271432"/>
            <a:ext cx="3359727" cy="646331"/>
          </a:xfrm>
          <a:prstGeom prst="rect">
            <a:avLst/>
          </a:prstGeom>
          <a:noFill/>
        </p:spPr>
        <p:txBody>
          <a:bodyPr wrap="square" rtlCol="0">
            <a:spAutoFit/>
          </a:bodyPr>
          <a:lstStyle/>
          <a:p>
            <a:r>
              <a:rPr lang="en-GB" sz="3600" dirty="0">
                <a:solidFill>
                  <a:srgbClr val="FF00FF"/>
                </a:solidFill>
              </a:rPr>
              <a:t>Are you curious? </a:t>
            </a:r>
          </a:p>
        </p:txBody>
      </p:sp>
      <p:pic>
        <p:nvPicPr>
          <p:cNvPr id="3" name="Picture 2" descr="A drawing of a bird&#10;&#10;Description generated with high confidence">
            <a:extLst>
              <a:ext uri="{FF2B5EF4-FFF2-40B4-BE49-F238E27FC236}">
                <a16:creationId xmlns:a16="http://schemas.microsoft.com/office/drawing/2014/main" id="{3F6A88A8-C5D7-4CF5-9F03-651FF9C72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4" name="Picture 3">
            <a:extLst>
              <a:ext uri="{FF2B5EF4-FFF2-40B4-BE49-F238E27FC236}">
                <a16:creationId xmlns:a16="http://schemas.microsoft.com/office/drawing/2014/main" id="{72148C16-0C38-429E-9765-7272168CEE79}"/>
              </a:ext>
            </a:extLst>
          </p:cNvPr>
          <p:cNvPicPr>
            <a:picLocks noChangeAspect="1"/>
          </p:cNvPicPr>
          <p:nvPr/>
        </p:nvPicPr>
        <p:blipFill>
          <a:blip r:embed="rId4"/>
          <a:stretch>
            <a:fillRect/>
          </a:stretch>
        </p:blipFill>
        <p:spPr>
          <a:xfrm>
            <a:off x="5839215" y="917763"/>
            <a:ext cx="2085499" cy="2780664"/>
          </a:xfrm>
          <a:prstGeom prst="rect">
            <a:avLst/>
          </a:prstGeom>
        </p:spPr>
      </p:pic>
      <p:sp>
        <p:nvSpPr>
          <p:cNvPr id="5" name="TextBox 4">
            <a:extLst>
              <a:ext uri="{FF2B5EF4-FFF2-40B4-BE49-F238E27FC236}">
                <a16:creationId xmlns:a16="http://schemas.microsoft.com/office/drawing/2014/main" id="{05B252F5-4A63-4395-9DEA-822E931820F6}"/>
              </a:ext>
            </a:extLst>
          </p:cNvPr>
          <p:cNvSpPr txBox="1"/>
          <p:nvPr/>
        </p:nvSpPr>
        <p:spPr>
          <a:xfrm>
            <a:off x="311727" y="4227849"/>
            <a:ext cx="9320646" cy="2246769"/>
          </a:xfrm>
          <a:prstGeom prst="rect">
            <a:avLst/>
          </a:prstGeom>
          <a:noFill/>
        </p:spPr>
        <p:txBody>
          <a:bodyPr wrap="square" rtlCol="0">
            <a:spAutoFit/>
          </a:bodyPr>
          <a:lstStyle/>
          <a:p>
            <a:pPr algn="r"/>
            <a:r>
              <a:rPr lang="en-GB" sz="2800" dirty="0"/>
              <a:t>Do you like to ask questions?</a:t>
            </a:r>
          </a:p>
          <a:p>
            <a:pPr algn="r"/>
            <a:endParaRPr lang="en-GB" sz="2800" dirty="0"/>
          </a:p>
          <a:p>
            <a:pPr algn="r"/>
            <a:r>
              <a:rPr lang="en-GB" sz="2800" dirty="0"/>
              <a:t>Do you like to find out answers?</a:t>
            </a:r>
          </a:p>
          <a:p>
            <a:pPr algn="r"/>
            <a:endParaRPr lang="en-GB" sz="2800" dirty="0"/>
          </a:p>
          <a:p>
            <a:pPr algn="r"/>
            <a:r>
              <a:rPr lang="en-GB" sz="2800" dirty="0"/>
              <a:t>See how many answers you can find in our Classroom Quest! </a:t>
            </a:r>
          </a:p>
        </p:txBody>
      </p:sp>
      <p:pic>
        <p:nvPicPr>
          <p:cNvPr id="10" name="Picture 9">
            <a:extLst>
              <a:ext uri="{FF2B5EF4-FFF2-40B4-BE49-F238E27FC236}">
                <a16:creationId xmlns:a16="http://schemas.microsoft.com/office/drawing/2014/main" id="{2CB227B3-E781-4823-9E19-27CC1909EED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7927" y="1447185"/>
            <a:ext cx="4315968" cy="3657600"/>
          </a:xfrm>
          <a:prstGeom prst="rect">
            <a:avLst/>
          </a:prstGeom>
        </p:spPr>
      </p:pic>
    </p:spTree>
    <p:extLst>
      <p:ext uri="{BB962C8B-B14F-4D97-AF65-F5344CB8AC3E}">
        <p14:creationId xmlns:p14="http://schemas.microsoft.com/office/powerpoint/2010/main" val="165815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A close up of an animal&#10;&#10;Description generated with high confidence">
            <a:extLst>
              <a:ext uri="{FF2B5EF4-FFF2-40B4-BE49-F238E27FC236}">
                <a16:creationId xmlns:a16="http://schemas.microsoft.com/office/drawing/2014/main" id="{4FD4142E-FB27-48BE-9BC0-03C87E052E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29593" y="3513803"/>
            <a:ext cx="2310246" cy="1110745"/>
          </a:xfrm>
          <a:prstGeom prst="rect">
            <a:avLst/>
          </a:prstGeom>
        </p:spPr>
      </p:pic>
      <p:sp>
        <p:nvSpPr>
          <p:cNvPr id="2" name="TextBox 1">
            <a:extLst>
              <a:ext uri="{FF2B5EF4-FFF2-40B4-BE49-F238E27FC236}">
                <a16:creationId xmlns:a16="http://schemas.microsoft.com/office/drawing/2014/main" id="{C141F0B8-675C-4501-A1E5-66CBDB1812CB}"/>
              </a:ext>
            </a:extLst>
          </p:cNvPr>
          <p:cNvSpPr txBox="1"/>
          <p:nvPr/>
        </p:nvSpPr>
        <p:spPr>
          <a:xfrm>
            <a:off x="4094019" y="218762"/>
            <a:ext cx="1984663" cy="369332"/>
          </a:xfrm>
          <a:prstGeom prst="rect">
            <a:avLst/>
          </a:prstGeom>
          <a:noFill/>
        </p:spPr>
        <p:txBody>
          <a:bodyPr wrap="square" rtlCol="0">
            <a:spAutoFit/>
          </a:bodyPr>
          <a:lstStyle/>
          <a:p>
            <a:r>
              <a:rPr lang="en-GB" dirty="0">
                <a:solidFill>
                  <a:srgbClr val="002060"/>
                </a:solidFill>
              </a:rPr>
              <a:t>Ancestral amniote</a:t>
            </a:r>
          </a:p>
        </p:txBody>
      </p:sp>
      <p:sp>
        <p:nvSpPr>
          <p:cNvPr id="3" name="TextBox 2">
            <a:extLst>
              <a:ext uri="{FF2B5EF4-FFF2-40B4-BE49-F238E27FC236}">
                <a16:creationId xmlns:a16="http://schemas.microsoft.com/office/drawing/2014/main" id="{471640BA-6B32-45F9-993B-63060C8B19A2}"/>
              </a:ext>
            </a:extLst>
          </p:cNvPr>
          <p:cNvSpPr txBox="1"/>
          <p:nvPr/>
        </p:nvSpPr>
        <p:spPr>
          <a:xfrm>
            <a:off x="5463410" y="5724959"/>
            <a:ext cx="779318" cy="369332"/>
          </a:xfrm>
          <a:prstGeom prst="rect">
            <a:avLst/>
          </a:prstGeom>
          <a:noFill/>
        </p:spPr>
        <p:txBody>
          <a:bodyPr wrap="square" rtlCol="0">
            <a:spAutoFit/>
          </a:bodyPr>
          <a:lstStyle/>
          <a:p>
            <a:r>
              <a:rPr lang="en-GB" dirty="0">
                <a:solidFill>
                  <a:srgbClr val="002060"/>
                </a:solidFill>
              </a:rPr>
              <a:t>Birds</a:t>
            </a:r>
            <a:r>
              <a:rPr lang="en-GB" dirty="0"/>
              <a:t> </a:t>
            </a:r>
          </a:p>
        </p:txBody>
      </p:sp>
      <p:sp>
        <p:nvSpPr>
          <p:cNvPr id="4" name="TextBox 3">
            <a:extLst>
              <a:ext uri="{FF2B5EF4-FFF2-40B4-BE49-F238E27FC236}">
                <a16:creationId xmlns:a16="http://schemas.microsoft.com/office/drawing/2014/main" id="{FD6FE644-DEDA-405D-A6F0-A94E40E68770}"/>
              </a:ext>
            </a:extLst>
          </p:cNvPr>
          <p:cNvSpPr txBox="1"/>
          <p:nvPr/>
        </p:nvSpPr>
        <p:spPr>
          <a:xfrm>
            <a:off x="322378" y="5027982"/>
            <a:ext cx="1059873" cy="369332"/>
          </a:xfrm>
          <a:prstGeom prst="rect">
            <a:avLst/>
          </a:prstGeom>
          <a:noFill/>
        </p:spPr>
        <p:txBody>
          <a:bodyPr wrap="square" rtlCol="0">
            <a:spAutoFit/>
          </a:bodyPr>
          <a:lstStyle/>
          <a:p>
            <a:r>
              <a:rPr lang="en-GB" dirty="0">
                <a:solidFill>
                  <a:srgbClr val="002060"/>
                </a:solidFill>
              </a:rPr>
              <a:t>Humans</a:t>
            </a:r>
          </a:p>
        </p:txBody>
      </p:sp>
      <p:sp>
        <p:nvSpPr>
          <p:cNvPr id="5" name="TextBox 4">
            <a:extLst>
              <a:ext uri="{FF2B5EF4-FFF2-40B4-BE49-F238E27FC236}">
                <a16:creationId xmlns:a16="http://schemas.microsoft.com/office/drawing/2014/main" id="{5BBC6D89-3AE5-479A-BCCE-109C11D6AF41}"/>
              </a:ext>
            </a:extLst>
          </p:cNvPr>
          <p:cNvSpPr txBox="1"/>
          <p:nvPr/>
        </p:nvSpPr>
        <p:spPr>
          <a:xfrm>
            <a:off x="2099354" y="1071311"/>
            <a:ext cx="1345624" cy="369332"/>
          </a:xfrm>
          <a:prstGeom prst="rect">
            <a:avLst/>
          </a:prstGeom>
          <a:noFill/>
        </p:spPr>
        <p:txBody>
          <a:bodyPr wrap="square" rtlCol="0">
            <a:spAutoFit/>
          </a:bodyPr>
          <a:lstStyle/>
          <a:p>
            <a:r>
              <a:rPr lang="en-GB" dirty="0">
                <a:solidFill>
                  <a:srgbClr val="002060"/>
                </a:solidFill>
              </a:rPr>
              <a:t>Synapsids</a:t>
            </a:r>
          </a:p>
        </p:txBody>
      </p:sp>
      <p:sp>
        <p:nvSpPr>
          <p:cNvPr id="6" name="TextBox 5">
            <a:extLst>
              <a:ext uri="{FF2B5EF4-FFF2-40B4-BE49-F238E27FC236}">
                <a16:creationId xmlns:a16="http://schemas.microsoft.com/office/drawing/2014/main" id="{F0873061-B929-4E35-AE48-132516077DA1}"/>
              </a:ext>
            </a:extLst>
          </p:cNvPr>
          <p:cNvSpPr txBox="1"/>
          <p:nvPr/>
        </p:nvSpPr>
        <p:spPr>
          <a:xfrm>
            <a:off x="6461024" y="1000833"/>
            <a:ext cx="1174172" cy="369332"/>
          </a:xfrm>
          <a:prstGeom prst="rect">
            <a:avLst/>
          </a:prstGeom>
          <a:noFill/>
        </p:spPr>
        <p:txBody>
          <a:bodyPr wrap="square" rtlCol="0">
            <a:spAutoFit/>
          </a:bodyPr>
          <a:lstStyle/>
          <a:p>
            <a:r>
              <a:rPr lang="en-GB" dirty="0" err="1">
                <a:solidFill>
                  <a:srgbClr val="002060"/>
                </a:solidFill>
              </a:rPr>
              <a:t>Dynapsids</a:t>
            </a:r>
            <a:endParaRPr lang="en-GB" dirty="0">
              <a:solidFill>
                <a:srgbClr val="002060"/>
              </a:solidFill>
            </a:endParaRPr>
          </a:p>
        </p:txBody>
      </p:sp>
      <p:sp>
        <p:nvSpPr>
          <p:cNvPr id="7" name="TextBox 6">
            <a:extLst>
              <a:ext uri="{FF2B5EF4-FFF2-40B4-BE49-F238E27FC236}">
                <a16:creationId xmlns:a16="http://schemas.microsoft.com/office/drawing/2014/main" id="{D04735E5-D6BD-4549-AEA3-109BFF791FBA}"/>
              </a:ext>
            </a:extLst>
          </p:cNvPr>
          <p:cNvSpPr txBox="1"/>
          <p:nvPr/>
        </p:nvSpPr>
        <p:spPr>
          <a:xfrm>
            <a:off x="4087034" y="1694181"/>
            <a:ext cx="1350818" cy="369332"/>
          </a:xfrm>
          <a:prstGeom prst="rect">
            <a:avLst/>
          </a:prstGeom>
          <a:noFill/>
        </p:spPr>
        <p:txBody>
          <a:bodyPr wrap="square" rtlCol="0">
            <a:spAutoFit/>
          </a:bodyPr>
          <a:lstStyle/>
          <a:p>
            <a:r>
              <a:rPr lang="en-GB" dirty="0">
                <a:solidFill>
                  <a:srgbClr val="002060"/>
                </a:solidFill>
              </a:rPr>
              <a:t>Archosaurs</a:t>
            </a:r>
            <a:r>
              <a:rPr lang="en-GB" dirty="0"/>
              <a:t> </a:t>
            </a:r>
          </a:p>
        </p:txBody>
      </p:sp>
      <p:sp>
        <p:nvSpPr>
          <p:cNvPr id="8" name="TextBox 7">
            <a:extLst>
              <a:ext uri="{FF2B5EF4-FFF2-40B4-BE49-F238E27FC236}">
                <a16:creationId xmlns:a16="http://schemas.microsoft.com/office/drawing/2014/main" id="{3516A15C-CF0E-49E0-9EE1-9DD0BD47438F}"/>
              </a:ext>
            </a:extLst>
          </p:cNvPr>
          <p:cNvSpPr txBox="1"/>
          <p:nvPr/>
        </p:nvSpPr>
        <p:spPr>
          <a:xfrm>
            <a:off x="7724420" y="1706335"/>
            <a:ext cx="1380010" cy="369332"/>
          </a:xfrm>
          <a:prstGeom prst="rect">
            <a:avLst/>
          </a:prstGeom>
          <a:noFill/>
        </p:spPr>
        <p:txBody>
          <a:bodyPr wrap="square" rtlCol="0">
            <a:spAutoFit/>
          </a:bodyPr>
          <a:lstStyle/>
          <a:p>
            <a:r>
              <a:rPr lang="en-GB" dirty="0" err="1">
                <a:solidFill>
                  <a:srgbClr val="002060"/>
                </a:solidFill>
              </a:rPr>
              <a:t>Lepidosaurs</a:t>
            </a:r>
            <a:endParaRPr lang="en-GB" dirty="0">
              <a:solidFill>
                <a:srgbClr val="002060"/>
              </a:solidFill>
            </a:endParaRPr>
          </a:p>
        </p:txBody>
      </p:sp>
      <p:sp>
        <p:nvSpPr>
          <p:cNvPr id="9" name="TextBox 8">
            <a:extLst>
              <a:ext uri="{FF2B5EF4-FFF2-40B4-BE49-F238E27FC236}">
                <a16:creationId xmlns:a16="http://schemas.microsoft.com/office/drawing/2014/main" id="{FB98508C-900C-4ED9-9051-B9384F2FA995}"/>
              </a:ext>
            </a:extLst>
          </p:cNvPr>
          <p:cNvSpPr txBox="1"/>
          <p:nvPr/>
        </p:nvSpPr>
        <p:spPr>
          <a:xfrm>
            <a:off x="7798683" y="3519752"/>
            <a:ext cx="1350818" cy="369332"/>
          </a:xfrm>
          <a:prstGeom prst="rect">
            <a:avLst/>
          </a:prstGeom>
          <a:noFill/>
        </p:spPr>
        <p:txBody>
          <a:bodyPr wrap="square" rtlCol="0">
            <a:spAutoFit/>
          </a:bodyPr>
          <a:lstStyle/>
          <a:p>
            <a:r>
              <a:rPr lang="en-GB" dirty="0">
                <a:solidFill>
                  <a:srgbClr val="002060"/>
                </a:solidFill>
              </a:rPr>
              <a:t>Squamates</a:t>
            </a:r>
          </a:p>
        </p:txBody>
      </p:sp>
      <p:sp>
        <p:nvSpPr>
          <p:cNvPr id="10" name="TextBox 9">
            <a:extLst>
              <a:ext uri="{FF2B5EF4-FFF2-40B4-BE49-F238E27FC236}">
                <a16:creationId xmlns:a16="http://schemas.microsoft.com/office/drawing/2014/main" id="{E9F63D8F-7849-4D58-A3D3-C3D5E7B31FF9}"/>
              </a:ext>
            </a:extLst>
          </p:cNvPr>
          <p:cNvSpPr txBox="1"/>
          <p:nvPr/>
        </p:nvSpPr>
        <p:spPr>
          <a:xfrm>
            <a:off x="6873892" y="5127031"/>
            <a:ext cx="924791" cy="369332"/>
          </a:xfrm>
          <a:prstGeom prst="rect">
            <a:avLst/>
          </a:prstGeom>
          <a:noFill/>
        </p:spPr>
        <p:txBody>
          <a:bodyPr wrap="square" rtlCol="0">
            <a:spAutoFit/>
          </a:bodyPr>
          <a:lstStyle/>
          <a:p>
            <a:r>
              <a:rPr lang="en-GB" dirty="0">
                <a:solidFill>
                  <a:srgbClr val="002060"/>
                </a:solidFill>
              </a:rPr>
              <a:t>Lizards</a:t>
            </a:r>
          </a:p>
        </p:txBody>
      </p:sp>
      <p:sp>
        <p:nvSpPr>
          <p:cNvPr id="11" name="TextBox 10">
            <a:extLst>
              <a:ext uri="{FF2B5EF4-FFF2-40B4-BE49-F238E27FC236}">
                <a16:creationId xmlns:a16="http://schemas.microsoft.com/office/drawing/2014/main" id="{77D8AC07-E9BF-4144-AAE9-5DC4CBA12AC6}"/>
              </a:ext>
            </a:extLst>
          </p:cNvPr>
          <p:cNvSpPr txBox="1"/>
          <p:nvPr/>
        </p:nvSpPr>
        <p:spPr>
          <a:xfrm>
            <a:off x="8658831" y="5127031"/>
            <a:ext cx="924791" cy="369332"/>
          </a:xfrm>
          <a:prstGeom prst="rect">
            <a:avLst/>
          </a:prstGeom>
          <a:noFill/>
        </p:spPr>
        <p:txBody>
          <a:bodyPr wrap="square" rtlCol="0">
            <a:spAutoFit/>
          </a:bodyPr>
          <a:lstStyle/>
          <a:p>
            <a:r>
              <a:rPr lang="en-GB" dirty="0">
                <a:solidFill>
                  <a:srgbClr val="002060"/>
                </a:solidFill>
              </a:rPr>
              <a:t>Snakes</a:t>
            </a:r>
            <a:r>
              <a:rPr lang="en-GB" dirty="0"/>
              <a:t> </a:t>
            </a:r>
          </a:p>
        </p:txBody>
      </p:sp>
      <p:sp>
        <p:nvSpPr>
          <p:cNvPr id="12" name="TextBox 11">
            <a:extLst>
              <a:ext uri="{FF2B5EF4-FFF2-40B4-BE49-F238E27FC236}">
                <a16:creationId xmlns:a16="http://schemas.microsoft.com/office/drawing/2014/main" id="{1D69F153-E43B-47A8-AF3B-071588E4D9D9}"/>
              </a:ext>
            </a:extLst>
          </p:cNvPr>
          <p:cNvSpPr txBox="1"/>
          <p:nvPr/>
        </p:nvSpPr>
        <p:spPr>
          <a:xfrm>
            <a:off x="4200826" y="2815205"/>
            <a:ext cx="1240845" cy="369332"/>
          </a:xfrm>
          <a:prstGeom prst="rect">
            <a:avLst/>
          </a:prstGeom>
          <a:noFill/>
        </p:spPr>
        <p:txBody>
          <a:bodyPr wrap="square" rtlCol="0">
            <a:spAutoFit/>
          </a:bodyPr>
          <a:lstStyle/>
          <a:p>
            <a:r>
              <a:rPr lang="en-GB" dirty="0">
                <a:solidFill>
                  <a:srgbClr val="002060"/>
                </a:solidFill>
              </a:rPr>
              <a:t>Dinosaurs</a:t>
            </a:r>
            <a:r>
              <a:rPr lang="en-GB" dirty="0"/>
              <a:t> </a:t>
            </a:r>
          </a:p>
        </p:txBody>
      </p:sp>
      <p:sp>
        <p:nvSpPr>
          <p:cNvPr id="13" name="TextBox 12">
            <a:extLst>
              <a:ext uri="{FF2B5EF4-FFF2-40B4-BE49-F238E27FC236}">
                <a16:creationId xmlns:a16="http://schemas.microsoft.com/office/drawing/2014/main" id="{1D419CE7-DF05-46C4-8D8B-B9E3B5E51A11}"/>
              </a:ext>
            </a:extLst>
          </p:cNvPr>
          <p:cNvSpPr txBox="1"/>
          <p:nvPr/>
        </p:nvSpPr>
        <p:spPr>
          <a:xfrm>
            <a:off x="1732231" y="5004211"/>
            <a:ext cx="1485899" cy="369332"/>
          </a:xfrm>
          <a:prstGeom prst="rect">
            <a:avLst/>
          </a:prstGeom>
          <a:noFill/>
        </p:spPr>
        <p:txBody>
          <a:bodyPr wrap="square" rtlCol="0">
            <a:spAutoFit/>
          </a:bodyPr>
          <a:lstStyle/>
          <a:p>
            <a:r>
              <a:rPr lang="en-GB" dirty="0"/>
              <a:t>Crocodiles</a:t>
            </a:r>
          </a:p>
        </p:txBody>
      </p:sp>
      <p:sp>
        <p:nvSpPr>
          <p:cNvPr id="14" name="TextBox 13">
            <a:extLst>
              <a:ext uri="{FF2B5EF4-FFF2-40B4-BE49-F238E27FC236}">
                <a16:creationId xmlns:a16="http://schemas.microsoft.com/office/drawing/2014/main" id="{0864FEEB-5EF6-45B9-85BA-69138F43FB36}"/>
              </a:ext>
            </a:extLst>
          </p:cNvPr>
          <p:cNvSpPr txBox="1"/>
          <p:nvPr/>
        </p:nvSpPr>
        <p:spPr>
          <a:xfrm>
            <a:off x="4810597" y="4356784"/>
            <a:ext cx="2291385" cy="369332"/>
          </a:xfrm>
          <a:prstGeom prst="rect">
            <a:avLst/>
          </a:prstGeom>
          <a:noFill/>
        </p:spPr>
        <p:txBody>
          <a:bodyPr wrap="square" rtlCol="0">
            <a:spAutoFit/>
          </a:bodyPr>
          <a:lstStyle/>
          <a:p>
            <a:r>
              <a:rPr lang="en-GB" dirty="0">
                <a:solidFill>
                  <a:srgbClr val="002060"/>
                </a:solidFill>
              </a:rPr>
              <a:t>Non-avian dinosaurs</a:t>
            </a:r>
          </a:p>
        </p:txBody>
      </p:sp>
      <p:sp>
        <p:nvSpPr>
          <p:cNvPr id="15" name="TextBox 14">
            <a:extLst>
              <a:ext uri="{FF2B5EF4-FFF2-40B4-BE49-F238E27FC236}">
                <a16:creationId xmlns:a16="http://schemas.microsoft.com/office/drawing/2014/main" id="{4EC6A90E-EE1F-40B5-8021-324CFDD5AF28}"/>
              </a:ext>
            </a:extLst>
          </p:cNvPr>
          <p:cNvSpPr txBox="1"/>
          <p:nvPr/>
        </p:nvSpPr>
        <p:spPr>
          <a:xfrm>
            <a:off x="268343" y="4356784"/>
            <a:ext cx="1153391" cy="369332"/>
          </a:xfrm>
          <a:prstGeom prst="rect">
            <a:avLst/>
          </a:prstGeom>
          <a:noFill/>
        </p:spPr>
        <p:txBody>
          <a:bodyPr wrap="square" rtlCol="0">
            <a:spAutoFit/>
          </a:bodyPr>
          <a:lstStyle/>
          <a:p>
            <a:r>
              <a:rPr lang="en-GB" dirty="0">
                <a:solidFill>
                  <a:srgbClr val="002060"/>
                </a:solidFill>
              </a:rPr>
              <a:t>Mammals</a:t>
            </a:r>
            <a:r>
              <a:rPr lang="en-GB" dirty="0"/>
              <a:t> </a:t>
            </a:r>
          </a:p>
        </p:txBody>
      </p:sp>
      <p:sp>
        <p:nvSpPr>
          <p:cNvPr id="16" name="TextBox 15">
            <a:extLst>
              <a:ext uri="{FF2B5EF4-FFF2-40B4-BE49-F238E27FC236}">
                <a16:creationId xmlns:a16="http://schemas.microsoft.com/office/drawing/2014/main" id="{48F004AB-B377-435A-AD85-1B6E7B702877}"/>
              </a:ext>
            </a:extLst>
          </p:cNvPr>
          <p:cNvSpPr txBox="1"/>
          <p:nvPr/>
        </p:nvSpPr>
        <p:spPr>
          <a:xfrm>
            <a:off x="1774646" y="2471687"/>
            <a:ext cx="1372733" cy="646331"/>
          </a:xfrm>
          <a:prstGeom prst="rect">
            <a:avLst/>
          </a:prstGeom>
          <a:noFill/>
        </p:spPr>
        <p:txBody>
          <a:bodyPr wrap="square" rtlCol="0">
            <a:spAutoFit/>
          </a:bodyPr>
          <a:lstStyle/>
          <a:p>
            <a:r>
              <a:rPr lang="en-GB" dirty="0">
                <a:solidFill>
                  <a:srgbClr val="002060"/>
                </a:solidFill>
              </a:rPr>
              <a:t>Mammal Like Reptiles</a:t>
            </a:r>
          </a:p>
        </p:txBody>
      </p:sp>
      <p:cxnSp>
        <p:nvCxnSpPr>
          <p:cNvPr id="23" name="Straight Connector 22">
            <a:extLst>
              <a:ext uri="{FF2B5EF4-FFF2-40B4-BE49-F238E27FC236}">
                <a16:creationId xmlns:a16="http://schemas.microsoft.com/office/drawing/2014/main" id="{30263794-4D47-4815-8A77-B955F644F53C}"/>
              </a:ext>
            </a:extLst>
          </p:cNvPr>
          <p:cNvCxnSpPr>
            <a:cxnSpLocks/>
          </p:cNvCxnSpPr>
          <p:nvPr/>
        </p:nvCxnSpPr>
        <p:spPr>
          <a:xfrm flipH="1">
            <a:off x="2597728" y="588094"/>
            <a:ext cx="1969078" cy="48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829A73-DD96-41F5-90C3-20E218B7FD18}"/>
              </a:ext>
            </a:extLst>
          </p:cNvPr>
          <p:cNvCxnSpPr>
            <a:cxnSpLocks/>
            <a:endCxn id="6" idx="0"/>
          </p:cNvCxnSpPr>
          <p:nvPr/>
        </p:nvCxnSpPr>
        <p:spPr>
          <a:xfrm>
            <a:off x="5292437" y="581712"/>
            <a:ext cx="1755673" cy="419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2FAF52-4538-4E97-B1F0-157C3D2E93EC}"/>
              </a:ext>
            </a:extLst>
          </p:cNvPr>
          <p:cNvCxnSpPr>
            <a:cxnSpLocks/>
            <a:endCxn id="7" idx="0"/>
          </p:cNvCxnSpPr>
          <p:nvPr/>
        </p:nvCxnSpPr>
        <p:spPr>
          <a:xfrm flipH="1">
            <a:off x="4762443" y="1337045"/>
            <a:ext cx="1794418" cy="35713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A53B2576-2710-494A-9EB1-E9D8B6867654}"/>
              </a:ext>
            </a:extLst>
          </p:cNvPr>
          <p:cNvCxnSpPr>
            <a:cxnSpLocks/>
          </p:cNvCxnSpPr>
          <p:nvPr/>
        </p:nvCxnSpPr>
        <p:spPr>
          <a:xfrm>
            <a:off x="7580033" y="1363086"/>
            <a:ext cx="702386" cy="331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4B1201A8-E077-43F3-906E-CA299DB96CEC}"/>
              </a:ext>
            </a:extLst>
          </p:cNvPr>
          <p:cNvCxnSpPr>
            <a:cxnSpLocks/>
            <a:endCxn id="13" idx="0"/>
          </p:cNvCxnSpPr>
          <p:nvPr/>
        </p:nvCxnSpPr>
        <p:spPr>
          <a:xfrm flipH="1">
            <a:off x="2475181" y="2063513"/>
            <a:ext cx="1798542" cy="2940698"/>
          </a:xfrm>
          <a:prstGeom prst="line">
            <a:avLst/>
          </a:prstGeom>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7C8FFEA9-B1F3-4B5D-BA04-2A3C7A8CE0D1}"/>
              </a:ext>
            </a:extLst>
          </p:cNvPr>
          <p:cNvCxnSpPr>
            <a:cxnSpLocks/>
          </p:cNvCxnSpPr>
          <p:nvPr/>
        </p:nvCxnSpPr>
        <p:spPr>
          <a:xfrm>
            <a:off x="4660294" y="2043412"/>
            <a:ext cx="156897" cy="817898"/>
          </a:xfrm>
          <a:prstGeom prst="line">
            <a:avLst/>
          </a:prstGeom>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50C7CDA0-2018-4DF6-A82B-D8159BA651F8}"/>
              </a:ext>
            </a:extLst>
          </p:cNvPr>
          <p:cNvCxnSpPr>
            <a:cxnSpLocks/>
          </p:cNvCxnSpPr>
          <p:nvPr/>
        </p:nvCxnSpPr>
        <p:spPr>
          <a:xfrm flipH="1">
            <a:off x="4181027" y="3208308"/>
            <a:ext cx="285982" cy="1662400"/>
          </a:xfrm>
          <a:prstGeom prst="line">
            <a:avLst/>
          </a:prstGeom>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9D589340-157C-4DEC-9EB0-82EE57FC0D18}"/>
              </a:ext>
            </a:extLst>
          </p:cNvPr>
          <p:cNvCxnSpPr>
            <a:cxnSpLocks/>
          </p:cNvCxnSpPr>
          <p:nvPr/>
        </p:nvCxnSpPr>
        <p:spPr>
          <a:xfrm>
            <a:off x="4964911" y="3183975"/>
            <a:ext cx="498499" cy="671625"/>
          </a:xfrm>
          <a:prstGeom prst="line">
            <a:avLst/>
          </a:prstGeom>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BD090BB4-735A-4DE9-B5ED-8B9F794C96C2}"/>
              </a:ext>
            </a:extLst>
          </p:cNvPr>
          <p:cNvCxnSpPr>
            <a:cxnSpLocks/>
          </p:cNvCxnSpPr>
          <p:nvPr/>
        </p:nvCxnSpPr>
        <p:spPr>
          <a:xfrm>
            <a:off x="8331917" y="2166883"/>
            <a:ext cx="33700" cy="1346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227F980-B72E-4828-B908-43F972C4CDD3}"/>
              </a:ext>
            </a:extLst>
          </p:cNvPr>
          <p:cNvCxnSpPr>
            <a:cxnSpLocks/>
            <a:endCxn id="10" idx="0"/>
          </p:cNvCxnSpPr>
          <p:nvPr/>
        </p:nvCxnSpPr>
        <p:spPr>
          <a:xfrm flipH="1">
            <a:off x="7336288" y="3871756"/>
            <a:ext cx="699846" cy="12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55F6F5C-B0FF-4185-AEB6-E501B871DE88}"/>
              </a:ext>
            </a:extLst>
          </p:cNvPr>
          <p:cNvCxnSpPr>
            <a:cxnSpLocks/>
            <a:endCxn id="11" idx="0"/>
          </p:cNvCxnSpPr>
          <p:nvPr/>
        </p:nvCxnSpPr>
        <p:spPr>
          <a:xfrm>
            <a:off x="8649178" y="3855600"/>
            <a:ext cx="472049" cy="127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6429DD0-B0CE-4A4D-A3D4-D09F87B8263D}"/>
              </a:ext>
            </a:extLst>
          </p:cNvPr>
          <p:cNvCxnSpPr>
            <a:cxnSpLocks/>
          </p:cNvCxnSpPr>
          <p:nvPr/>
        </p:nvCxnSpPr>
        <p:spPr>
          <a:xfrm flipH="1">
            <a:off x="997833" y="1440643"/>
            <a:ext cx="1149624" cy="1621880"/>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4EA774A7-FE1E-4858-BDC6-7A6A5C68C597}"/>
              </a:ext>
            </a:extLst>
          </p:cNvPr>
          <p:cNvCxnSpPr>
            <a:cxnSpLocks/>
          </p:cNvCxnSpPr>
          <p:nvPr/>
        </p:nvCxnSpPr>
        <p:spPr>
          <a:xfrm flipH="1">
            <a:off x="2558873" y="1498685"/>
            <a:ext cx="405307" cy="919010"/>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DDB93D92-5A58-40A6-8868-4C62FE96D037}"/>
              </a:ext>
            </a:extLst>
          </p:cNvPr>
          <p:cNvCxnSpPr>
            <a:cxnSpLocks/>
          </p:cNvCxnSpPr>
          <p:nvPr/>
        </p:nvCxnSpPr>
        <p:spPr>
          <a:xfrm flipH="1">
            <a:off x="845038" y="4713435"/>
            <a:ext cx="1822" cy="314547"/>
          </a:xfrm>
          <a:prstGeom prst="line">
            <a:avLst/>
          </a:prstGeom>
        </p:spPr>
        <p:style>
          <a:lnRef idx="1">
            <a:schemeClr val="accent1"/>
          </a:lnRef>
          <a:fillRef idx="0">
            <a:schemeClr val="accent1"/>
          </a:fillRef>
          <a:effectRef idx="0">
            <a:schemeClr val="accent1"/>
          </a:effectRef>
          <a:fontRef idx="minor">
            <a:schemeClr val="tx1"/>
          </a:fontRef>
        </p:style>
      </p:cxnSp>
      <p:pic>
        <p:nvPicPr>
          <p:cNvPr id="67" name="Picture 66" descr="A large brown elephant standing in the dirt&#10;&#10;Description generated with very high confidence">
            <a:extLst>
              <a:ext uri="{FF2B5EF4-FFF2-40B4-BE49-F238E27FC236}">
                <a16:creationId xmlns:a16="http://schemas.microsoft.com/office/drawing/2014/main" id="{784A4626-AC74-417B-8F28-40E72A710A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2526" y="3172377"/>
            <a:ext cx="1222319" cy="1205030"/>
          </a:xfrm>
          <a:prstGeom prst="rect">
            <a:avLst/>
          </a:prstGeom>
        </p:spPr>
      </p:pic>
      <p:pic>
        <p:nvPicPr>
          <p:cNvPr id="69" name="Picture 68">
            <a:extLst>
              <a:ext uri="{FF2B5EF4-FFF2-40B4-BE49-F238E27FC236}">
                <a16:creationId xmlns:a16="http://schemas.microsoft.com/office/drawing/2014/main" id="{4C5CCFC2-2FF6-41A8-8F94-24B0EB4701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4549" y="5419775"/>
            <a:ext cx="1197185" cy="1103350"/>
          </a:xfrm>
          <a:prstGeom prst="roundRect">
            <a:avLst/>
          </a:prstGeom>
        </p:spPr>
      </p:pic>
      <p:pic>
        <p:nvPicPr>
          <p:cNvPr id="71" name="Picture 70" descr="A reptile lying in the dirt&#10;&#10;Description generated with high confidence">
            <a:extLst>
              <a:ext uri="{FF2B5EF4-FFF2-40B4-BE49-F238E27FC236}">
                <a16:creationId xmlns:a16="http://schemas.microsoft.com/office/drawing/2014/main" id="{F41069C7-F1F6-4957-A19E-304C47658DA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602081" y="5397825"/>
            <a:ext cx="1485899" cy="1114425"/>
          </a:xfrm>
          <a:prstGeom prst="rect">
            <a:avLst/>
          </a:prstGeom>
        </p:spPr>
      </p:pic>
      <p:pic>
        <p:nvPicPr>
          <p:cNvPr id="75" name="Picture 74" descr="A close up of an animal&#10;&#10;Description generated with high confidence">
            <a:extLst>
              <a:ext uri="{FF2B5EF4-FFF2-40B4-BE49-F238E27FC236}">
                <a16:creationId xmlns:a16="http://schemas.microsoft.com/office/drawing/2014/main" id="{B8EDC6CD-6B7C-470A-81C9-C23A06CC32B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785621" y="2365815"/>
            <a:ext cx="1645923" cy="1136906"/>
          </a:xfrm>
          <a:prstGeom prst="rect">
            <a:avLst/>
          </a:prstGeom>
        </p:spPr>
      </p:pic>
      <p:pic>
        <p:nvPicPr>
          <p:cNvPr id="84" name="Picture 83" descr="A reptile with its mouth open&#10;&#10;Description generated with high confidence">
            <a:extLst>
              <a:ext uri="{FF2B5EF4-FFF2-40B4-BE49-F238E27FC236}">
                <a16:creationId xmlns:a16="http://schemas.microsoft.com/office/drawing/2014/main" id="{3FEC44ED-3EE0-4045-A86D-D936BA4E22B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485140" y="5694797"/>
            <a:ext cx="1150173" cy="779070"/>
          </a:xfrm>
          <a:prstGeom prst="rect">
            <a:avLst/>
          </a:prstGeom>
        </p:spPr>
      </p:pic>
      <p:pic>
        <p:nvPicPr>
          <p:cNvPr id="87" name="Picture 86" descr="A close up of an animal&#10;&#10;Description generated with high confidence">
            <a:extLst>
              <a:ext uri="{FF2B5EF4-FFF2-40B4-BE49-F238E27FC236}">
                <a16:creationId xmlns:a16="http://schemas.microsoft.com/office/drawing/2014/main" id="{2C333FBE-6477-4D8D-A829-7254C027AE1E}"/>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365800" y="5446723"/>
            <a:ext cx="1805272" cy="1158691"/>
          </a:xfrm>
          <a:prstGeom prst="rect">
            <a:avLst/>
          </a:prstGeom>
        </p:spPr>
      </p:pic>
      <p:pic>
        <p:nvPicPr>
          <p:cNvPr id="91" name="Picture 90" descr="A drawing of a bird&#10;&#10;Description generated with high confidence">
            <a:extLst>
              <a:ext uri="{FF2B5EF4-FFF2-40B4-BE49-F238E27FC236}">
                <a16:creationId xmlns:a16="http://schemas.microsoft.com/office/drawing/2014/main" id="{E011FEEF-1E38-4518-95F4-5ED2AC08A2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sp>
        <p:nvSpPr>
          <p:cNvPr id="94" name="TextBox 93">
            <a:extLst>
              <a:ext uri="{FF2B5EF4-FFF2-40B4-BE49-F238E27FC236}">
                <a16:creationId xmlns:a16="http://schemas.microsoft.com/office/drawing/2014/main" id="{E3501773-E444-47F7-BB96-1DFC754DB645}"/>
              </a:ext>
            </a:extLst>
          </p:cNvPr>
          <p:cNvSpPr txBox="1"/>
          <p:nvPr/>
        </p:nvSpPr>
        <p:spPr>
          <a:xfrm>
            <a:off x="268343" y="322118"/>
            <a:ext cx="3295740" cy="954107"/>
          </a:xfrm>
          <a:prstGeom prst="rect">
            <a:avLst/>
          </a:prstGeom>
          <a:noFill/>
        </p:spPr>
        <p:txBody>
          <a:bodyPr wrap="square" rtlCol="0">
            <a:spAutoFit/>
          </a:bodyPr>
          <a:lstStyle/>
          <a:p>
            <a:r>
              <a:rPr lang="en-GB" sz="2800" dirty="0">
                <a:solidFill>
                  <a:srgbClr val="FF00FF"/>
                </a:solidFill>
              </a:rPr>
              <a:t>Birds and Humans Family Tree</a:t>
            </a:r>
          </a:p>
        </p:txBody>
      </p:sp>
      <p:pic>
        <p:nvPicPr>
          <p:cNvPr id="97" name="Picture 96" descr="A parrot sitting on a wooden surface&#10;&#10;Description generated with very high confidence">
            <a:extLst>
              <a:ext uri="{FF2B5EF4-FFF2-40B4-BE49-F238E27FC236}">
                <a16:creationId xmlns:a16="http://schemas.microsoft.com/office/drawing/2014/main" id="{5EDFE440-3414-47CD-A7E1-6E424DAE6AFF}"/>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479870" y="5000395"/>
            <a:ext cx="1946870" cy="1718785"/>
          </a:xfrm>
          <a:prstGeom prst="rect">
            <a:avLst/>
          </a:prstGeom>
        </p:spPr>
      </p:pic>
    </p:spTree>
    <p:extLst>
      <p:ext uri="{BB962C8B-B14F-4D97-AF65-F5344CB8AC3E}">
        <p14:creationId xmlns:p14="http://schemas.microsoft.com/office/powerpoint/2010/main" val="2386474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inosaur&#10;&#10;Description generated with high confidence">
            <a:extLst>
              <a:ext uri="{FF2B5EF4-FFF2-40B4-BE49-F238E27FC236}">
                <a16:creationId xmlns:a16="http://schemas.microsoft.com/office/drawing/2014/main" id="{BCA4B898-AF19-4139-8387-99DB2BE083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7825" y="1111340"/>
            <a:ext cx="8868129" cy="2177094"/>
          </a:xfrm>
          <a:prstGeom prst="rect">
            <a:avLst/>
          </a:prstGeom>
        </p:spPr>
      </p:pic>
      <p:pic>
        <p:nvPicPr>
          <p:cNvPr id="6" name="Picture 5">
            <a:extLst>
              <a:ext uri="{FF2B5EF4-FFF2-40B4-BE49-F238E27FC236}">
                <a16:creationId xmlns:a16="http://schemas.microsoft.com/office/drawing/2014/main" id="{32521B17-E45C-431B-87ED-5DED92262FE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4251" y="3797356"/>
            <a:ext cx="3731127" cy="2470006"/>
          </a:xfrm>
          <a:prstGeom prst="rect">
            <a:avLst/>
          </a:prstGeom>
        </p:spPr>
      </p:pic>
      <p:pic>
        <p:nvPicPr>
          <p:cNvPr id="8" name="Picture 7" descr="A drawing of a bird&#10;&#10;Description generated with high confidence">
            <a:extLst>
              <a:ext uri="{FF2B5EF4-FFF2-40B4-BE49-F238E27FC236}">
                <a16:creationId xmlns:a16="http://schemas.microsoft.com/office/drawing/2014/main" id="{D0F1A7CB-E0FB-4766-A56B-5775F3B26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0503" y="77857"/>
            <a:ext cx="2085499" cy="1033483"/>
          </a:xfrm>
          <a:prstGeom prst="rect">
            <a:avLst/>
          </a:prstGeom>
        </p:spPr>
      </p:pic>
      <p:pic>
        <p:nvPicPr>
          <p:cNvPr id="10" name="Picture 9" descr="A parrot flying in the sky&#10;&#10;Description generated with very high confidence">
            <a:extLst>
              <a:ext uri="{FF2B5EF4-FFF2-40B4-BE49-F238E27FC236}">
                <a16:creationId xmlns:a16="http://schemas.microsoft.com/office/drawing/2014/main" id="{2613D072-268B-4A27-A7E4-0997CF962B6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76284" y="3685675"/>
            <a:ext cx="3660796" cy="2470006"/>
          </a:xfrm>
          <a:prstGeom prst="rect">
            <a:avLst/>
          </a:prstGeom>
        </p:spPr>
      </p:pic>
      <p:sp>
        <p:nvSpPr>
          <p:cNvPr id="12" name="TextBox 11">
            <a:extLst>
              <a:ext uri="{FF2B5EF4-FFF2-40B4-BE49-F238E27FC236}">
                <a16:creationId xmlns:a16="http://schemas.microsoft.com/office/drawing/2014/main" id="{9F05828F-754F-463B-A767-C8340A4B7F3C}"/>
              </a:ext>
            </a:extLst>
          </p:cNvPr>
          <p:cNvSpPr txBox="1"/>
          <p:nvPr/>
        </p:nvSpPr>
        <p:spPr>
          <a:xfrm>
            <a:off x="135082" y="328246"/>
            <a:ext cx="5164282" cy="584775"/>
          </a:xfrm>
          <a:prstGeom prst="rect">
            <a:avLst/>
          </a:prstGeom>
          <a:noFill/>
        </p:spPr>
        <p:txBody>
          <a:bodyPr wrap="square" rtlCol="0">
            <a:spAutoFit/>
          </a:bodyPr>
          <a:lstStyle/>
          <a:p>
            <a:r>
              <a:rPr lang="en-GB" sz="3200" dirty="0">
                <a:solidFill>
                  <a:srgbClr val="FF00FF"/>
                </a:solidFill>
              </a:rPr>
              <a:t>Birds evolved from dinosaurs!</a:t>
            </a:r>
          </a:p>
        </p:txBody>
      </p:sp>
      <p:sp>
        <p:nvSpPr>
          <p:cNvPr id="16" name="Rectangle 15">
            <a:extLst>
              <a:ext uri="{FF2B5EF4-FFF2-40B4-BE49-F238E27FC236}">
                <a16:creationId xmlns:a16="http://schemas.microsoft.com/office/drawing/2014/main" id="{983B8DCA-F2A1-4153-BAB3-0203253AB0BE}"/>
              </a:ext>
            </a:extLst>
          </p:cNvPr>
          <p:cNvSpPr/>
          <p:nvPr/>
        </p:nvSpPr>
        <p:spPr>
          <a:xfrm>
            <a:off x="3907411" y="5002720"/>
            <a:ext cx="1856509" cy="1264642"/>
          </a:xfrm>
          <a:prstGeom prst="rect">
            <a:avLst/>
          </a:prstGeom>
        </p:spPr>
        <p:txBody>
          <a:bodyPr wrap="square">
            <a:spAutoFit/>
          </a:bodyPr>
          <a:lstStyle/>
          <a:p>
            <a:pPr>
              <a:lnSpc>
                <a:spcPct val="107000"/>
              </a:lnSpc>
              <a:spcAft>
                <a:spcPts val="800"/>
              </a:spcAft>
            </a:pPr>
            <a:r>
              <a:rPr lang="en-GB"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0"/>
              </a:rPr>
              <a:t>https://www.youtube.com/watch?time_continue=6&amp;v=eaWb0UUNc00</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Picture 16" descr="A close up of a dinosaur&#10;&#10;Description generated with high confidence">
            <a:extLst>
              <a:ext uri="{FF2B5EF4-FFF2-40B4-BE49-F238E27FC236}">
                <a16:creationId xmlns:a16="http://schemas.microsoft.com/office/drawing/2014/main" id="{AF48283B-4224-4309-AEEB-F08EE52FFF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6652" y="1111340"/>
            <a:ext cx="8868129" cy="2177094"/>
          </a:xfrm>
          <a:prstGeom prst="rect">
            <a:avLst/>
          </a:prstGeom>
        </p:spPr>
      </p:pic>
    </p:spTree>
    <p:extLst>
      <p:ext uri="{BB962C8B-B14F-4D97-AF65-F5344CB8AC3E}">
        <p14:creationId xmlns:p14="http://schemas.microsoft.com/office/powerpoint/2010/main" val="21090267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1073</TotalTime>
  <Words>2372</Words>
  <Application>Microsoft Office PowerPoint</Application>
  <PresentationFormat>A4 Paper (210x297 mm)</PresentationFormat>
  <Paragraphs>185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Scientific Method: Curious Parrots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Collins</dc:creator>
  <cp:lastModifiedBy>Susan Collins</cp:lastModifiedBy>
  <cp:revision>75</cp:revision>
  <dcterms:created xsi:type="dcterms:W3CDTF">2018-10-24T12:29:55Z</dcterms:created>
  <dcterms:modified xsi:type="dcterms:W3CDTF">2018-12-03T12:00:51Z</dcterms:modified>
</cp:coreProperties>
</file>