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7" r:id="rId2"/>
    <p:sldId id="281" r:id="rId3"/>
    <p:sldId id="282" r:id="rId4"/>
    <p:sldId id="283" r:id="rId5"/>
    <p:sldId id="284" r:id="rId6"/>
    <p:sldId id="285" r:id="rId7"/>
    <p:sldId id="286" r:id="rId8"/>
    <p:sldId id="258" r:id="rId9"/>
    <p:sldId id="259" r:id="rId10"/>
    <p:sldId id="260" r:id="rId11"/>
    <p:sldId id="287" r:id="rId12"/>
    <p:sldId id="288" r:id="rId13"/>
    <p:sldId id="289" r:id="rId14"/>
    <p:sldId id="290" r:id="rId15"/>
    <p:sldId id="291" r:id="rId16"/>
    <p:sldId id="292" r:id="rId17"/>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970" autoAdjust="0"/>
  </p:normalViewPr>
  <p:slideViewPr>
    <p:cSldViewPr snapToGrid="0" showGuides="1">
      <p:cViewPr varScale="1">
        <p:scale>
          <a:sx n="75" d="100"/>
          <a:sy n="75" d="100"/>
        </p:scale>
        <p:origin x="1440" y="67"/>
      </p:cViewPr>
      <p:guideLst>
        <p:guide orient="horz" pos="2183"/>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B6A849-8499-48E0-99FC-1BDC764292A5}" type="datetimeFigureOut">
              <a:rPr lang="en-GB" smtClean="0"/>
              <a:t>19/04/2019</a:t>
            </a:fld>
            <a:endParaRPr lang="en-GB"/>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352C85-1B21-4AD1-9383-F50E89178BF3}" type="slidenum">
              <a:rPr lang="en-GB" smtClean="0"/>
              <a:t>‹#›</a:t>
            </a:fld>
            <a:endParaRPr lang="en-GB"/>
          </a:p>
        </p:txBody>
      </p:sp>
    </p:spTree>
    <p:extLst>
      <p:ext uri="{BB962C8B-B14F-4D97-AF65-F5344CB8AC3E}">
        <p14:creationId xmlns:p14="http://schemas.microsoft.com/office/powerpoint/2010/main" val="608154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3ecb62f47c_0_0: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g3ecb62f47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p>
        </p:txBody>
      </p:sp>
      <p:sp>
        <p:nvSpPr>
          <p:cNvPr id="203" name="Google Shape;203;g3ecb62f47c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1</a:t>
            </a:fld>
            <a:endParaRPr sz="120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5: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Modalities refer to the senses that are used in communication. Humans use auditory and visual modalities to communicate. </a:t>
            </a:r>
            <a:endParaRPr dirty="0"/>
          </a:p>
          <a:p>
            <a:pPr marL="0" marR="0" lvl="0" indent="0" algn="l" rtl="0">
              <a:spcBef>
                <a:spcPts val="0"/>
              </a:spcBef>
              <a:spcAft>
                <a:spcPts val="0"/>
              </a:spcAft>
              <a:buNone/>
            </a:pPr>
            <a:r>
              <a:rPr lang="en-GB" sz="1200" b="0" i="0" u="none" strike="noStrike" cap="none" dirty="0">
                <a:solidFill>
                  <a:schemeClr val="dk1"/>
                </a:solidFill>
                <a:latin typeface="Calibri"/>
                <a:ea typeface="Calibri"/>
                <a:cs typeface="Calibri"/>
                <a:sym typeface="Calibri"/>
              </a:rPr>
              <a:t>Using these types of signals are different from using a spoken language, such as English. This is because a spoken language allows us to combine different signals and incorporates grammar. </a:t>
            </a:r>
            <a:r>
              <a:rPr lang="en-GB" sz="1200" b="0" i="0" u="none" strike="noStrike" kern="1200" cap="none" dirty="0">
                <a:solidFill>
                  <a:schemeClr val="tx1"/>
                </a:solidFill>
                <a:effectLst/>
                <a:latin typeface="+mn-lt"/>
                <a:ea typeface="+mn-ea"/>
                <a:cs typeface="+mn-cs"/>
                <a:sym typeface="Calibri"/>
              </a:rPr>
              <a:t>L</a:t>
            </a:r>
            <a:r>
              <a:rPr lang="en-GB" sz="1200" kern="1200" dirty="0">
                <a:solidFill>
                  <a:schemeClr val="tx1"/>
                </a:solidFill>
                <a:effectLst/>
                <a:latin typeface="+mn-lt"/>
                <a:ea typeface="+mn-ea"/>
                <a:cs typeface="+mn-cs"/>
              </a:rPr>
              <a:t>inguistic signs are arbitrary and conventional (for example, different languages might use the same sound with different meanings). People use language intentionally, with the purpose of communicating, while at least some baby signals (for example,  crying) seem more automatic, like reflexes.</a:t>
            </a:r>
            <a:endParaRPr sz="1200" b="0" i="0" u="none" strike="noStrike" cap="none" dirty="0">
              <a:solidFill>
                <a:schemeClr val="dk1"/>
              </a:solidFill>
              <a:latin typeface="Calibri"/>
              <a:ea typeface="Calibri"/>
              <a:cs typeface="Calibri"/>
              <a:sym typeface="Calibri"/>
            </a:endParaRPr>
          </a:p>
        </p:txBody>
      </p:sp>
      <p:sp>
        <p:nvSpPr>
          <p:cNvPr id="150" name="Google Shape;15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10</a:t>
            </a:fld>
            <a:endParaRPr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Paired Activity – Try Communicating Without Words</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PP Slide 11; Worksheet; Instruction commands (on separate sheet, to be cut up and distributed)</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this activity, children are being asked to give instructions to a partner without using words. The aim is for one partner to communicate to the other what they would like them to do with the cup, pen and paper. The key element is that they must not talk at all and find other ways to communicate their instructions. </a:t>
            </a:r>
          </a:p>
          <a:p>
            <a:r>
              <a:rPr lang="en-GB" sz="1200" kern="1200" dirty="0">
                <a:solidFill>
                  <a:schemeClr val="tx1"/>
                </a:solidFill>
                <a:effectLst/>
                <a:latin typeface="+mn-lt"/>
                <a:ea typeface="+mn-ea"/>
                <a:cs typeface="+mn-cs"/>
              </a:rPr>
              <a:t>Give out the worksheet: the children should record their findings on this. </a:t>
            </a:r>
          </a:p>
          <a:p>
            <a:r>
              <a:rPr lang="en-GB" sz="1200" kern="1200" dirty="0">
                <a:solidFill>
                  <a:schemeClr val="tx1"/>
                </a:solidFill>
                <a:effectLst/>
                <a:latin typeface="+mn-lt"/>
                <a:ea typeface="+mn-ea"/>
                <a:cs typeface="+mn-cs"/>
              </a:rPr>
              <a:t>Give a printed instruction to one of the partners in each pair. The instructor will then try to get their partner to do what is printed on the instruction. </a:t>
            </a:r>
          </a:p>
          <a:p>
            <a:r>
              <a:rPr lang="en-GB" sz="1200" kern="1200" dirty="0">
                <a:solidFill>
                  <a:schemeClr val="tx1"/>
                </a:solidFill>
                <a:effectLst/>
                <a:latin typeface="+mn-lt"/>
                <a:ea typeface="+mn-ea"/>
                <a:cs typeface="+mn-cs"/>
              </a:rPr>
              <a:t>Children should then complete the worksheet.</a:t>
            </a:r>
          </a:p>
          <a:p>
            <a:endParaRPr lang="en-US" dirty="0"/>
          </a:p>
        </p:txBody>
      </p:sp>
      <p:sp>
        <p:nvSpPr>
          <p:cNvPr id="4" name="Slide Number Placeholder 3"/>
          <p:cNvSpPr>
            <a:spLocks noGrp="1"/>
          </p:cNvSpPr>
          <p:nvPr>
            <p:ph type="sldNum" sz="quarter" idx="10"/>
          </p:nvPr>
        </p:nvSpPr>
        <p:spPr/>
        <p:txBody>
          <a:bodyPr/>
          <a:lstStyle/>
          <a:p>
            <a:fld id="{87EB23F7-D1AF-46A2-9E5D-AC8FE154E7E0}" type="slidenum">
              <a:rPr lang="en-GB" smtClean="0"/>
              <a:t>11</a:t>
            </a:fld>
            <a:endParaRPr lang="en-GB"/>
          </a:p>
        </p:txBody>
      </p:sp>
    </p:spTree>
    <p:extLst>
      <p:ext uri="{BB962C8B-B14F-4D97-AF65-F5344CB8AC3E}">
        <p14:creationId xmlns:p14="http://schemas.microsoft.com/office/powerpoint/2010/main" val="1519445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provides the opportunity for the children to report on the activity and think about how difficult or simple it was to communicate their instructions to their partner.</a:t>
            </a:r>
          </a:p>
          <a:p>
            <a:r>
              <a:rPr lang="en-US" dirty="0"/>
              <a:t>Our spoken language contains grammar, which is a set of rules covering how we make up sentences and clauses. It also relates to where the subject, verb and object usually appear in a sentence. Grammar is a crucial element of the above task, as the children would need to communicate what they wanted placed where: that is, which subject doing what on / in / below which object. </a:t>
            </a:r>
          </a:p>
        </p:txBody>
      </p:sp>
      <p:sp>
        <p:nvSpPr>
          <p:cNvPr id="4" name="Slide Number Placeholder 3"/>
          <p:cNvSpPr>
            <a:spLocks noGrp="1"/>
          </p:cNvSpPr>
          <p:nvPr>
            <p:ph type="sldNum" sz="quarter" idx="10"/>
          </p:nvPr>
        </p:nvSpPr>
        <p:spPr/>
        <p:txBody>
          <a:bodyPr/>
          <a:lstStyle/>
          <a:p>
            <a:fld id="{87EB23F7-D1AF-46A2-9E5D-AC8FE154E7E0}" type="slidenum">
              <a:rPr lang="en-GB" smtClean="0"/>
              <a:t>12</a:t>
            </a:fld>
            <a:endParaRPr lang="en-GB"/>
          </a:p>
        </p:txBody>
      </p:sp>
    </p:spTree>
    <p:extLst>
      <p:ext uri="{BB962C8B-B14F-4D97-AF65-F5344CB8AC3E}">
        <p14:creationId xmlns:p14="http://schemas.microsoft.com/office/powerpoint/2010/main" val="191199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images are of chimps at Edinburgh Zoo. </a:t>
            </a:r>
          </a:p>
          <a:p>
            <a:r>
              <a:rPr lang="en-GB" sz="1200" b="1" kern="1200" dirty="0">
                <a:solidFill>
                  <a:schemeClr val="tx1"/>
                </a:solidFill>
                <a:effectLst/>
                <a:latin typeface="+mn-lt"/>
                <a:ea typeface="+mn-ea"/>
                <a:cs typeface="+mn-cs"/>
              </a:rPr>
              <a:t>Resources: PP Slide 13 with film; Worksheet Activity 2 </a:t>
            </a:r>
            <a:endParaRPr lang="en-GB"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This slide asks the children to consider whether chimp communication is similar to language. </a:t>
            </a:r>
            <a:endParaRPr lang="en-GB"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Show the film and ask the children what they notice about the ways chimps communicate in the film.  Ask them to think about whether the chimps can communicate what they want effectively. </a:t>
            </a:r>
            <a:endParaRPr lang="en-GB"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Using the space on the worksheet, the children should record their thoughts, giving reasons for their ideas. </a:t>
            </a:r>
            <a:r>
              <a:rPr lang="en-GB" sz="1200" kern="1200" dirty="0">
                <a:solidFill>
                  <a:schemeClr val="tx1"/>
                </a:solidFill>
                <a:effectLst/>
                <a:latin typeface="+mn-lt"/>
                <a:ea typeface="+mn-ea"/>
                <a:cs typeface="+mn-cs"/>
              </a:rPr>
              <a:t>Is chimpanzee communication like language?  What is similar? What might be different?</a:t>
            </a:r>
          </a:p>
          <a:p>
            <a:endParaRPr lang="en-GB" dirty="0"/>
          </a:p>
        </p:txBody>
      </p:sp>
      <p:sp>
        <p:nvSpPr>
          <p:cNvPr id="4" name="Slide Number Placeholder 3"/>
          <p:cNvSpPr>
            <a:spLocks noGrp="1"/>
          </p:cNvSpPr>
          <p:nvPr>
            <p:ph type="sldNum" sz="quarter" idx="5"/>
          </p:nvPr>
        </p:nvSpPr>
        <p:spPr/>
        <p:txBody>
          <a:bodyPr/>
          <a:lstStyle/>
          <a:p>
            <a:fld id="{CB352C85-1B21-4AD1-9383-F50E89178BF3}" type="slidenum">
              <a:rPr lang="en-GB" smtClean="0"/>
              <a:t>13</a:t>
            </a:fld>
            <a:endParaRPr lang="en-GB"/>
          </a:p>
        </p:txBody>
      </p:sp>
    </p:spTree>
    <p:extLst>
      <p:ext uri="{BB962C8B-B14F-4D97-AF65-F5344CB8AC3E}">
        <p14:creationId xmlns:p14="http://schemas.microsoft.com/office/powerpoint/2010/main" val="2845893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provide the opportunity to discuss the children’s ideas from their worksheets. </a:t>
            </a:r>
          </a:p>
        </p:txBody>
      </p:sp>
      <p:sp>
        <p:nvSpPr>
          <p:cNvPr id="4" name="Slide Number Placeholder 3"/>
          <p:cNvSpPr>
            <a:spLocks noGrp="1"/>
          </p:cNvSpPr>
          <p:nvPr>
            <p:ph type="sldNum" sz="quarter" idx="5"/>
          </p:nvPr>
        </p:nvSpPr>
        <p:spPr/>
        <p:txBody>
          <a:bodyPr/>
          <a:lstStyle/>
          <a:p>
            <a:fld id="{CB352C85-1B21-4AD1-9383-F50E89178BF3}" type="slidenum">
              <a:rPr lang="en-GB" smtClean="0"/>
              <a:t>14</a:t>
            </a:fld>
            <a:endParaRPr lang="en-GB"/>
          </a:p>
        </p:txBody>
      </p:sp>
    </p:spTree>
    <p:extLst>
      <p:ext uri="{BB962C8B-B14F-4D97-AF65-F5344CB8AC3E}">
        <p14:creationId xmlns:p14="http://schemas.microsoft.com/office/powerpoint/2010/main" val="2530345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1" kern="1200" dirty="0">
                <a:solidFill>
                  <a:schemeClr val="tx1"/>
                </a:solidFill>
                <a:effectLst/>
                <a:latin typeface="+mn-lt"/>
                <a:ea typeface="+mn-ea"/>
                <a:cs typeface="+mn-cs"/>
              </a:rPr>
              <a:t>Paired Activity – PP Slide 15; Worksheet Activity 3</a:t>
            </a:r>
            <a:endParaRPr lang="en-GB" sz="1200" kern="1200" dirty="0">
              <a:solidFill>
                <a:schemeClr val="tx1"/>
              </a:solidFill>
              <a:effectLst/>
              <a:latin typeface="+mn-lt"/>
              <a:ea typeface="+mn-ea"/>
              <a:cs typeface="+mn-cs"/>
            </a:endParaRPr>
          </a:p>
          <a:p>
            <a:pPr fontAlgn="base"/>
            <a:r>
              <a:rPr lang="en-GB" sz="1200" kern="1200" dirty="0">
                <a:solidFill>
                  <a:schemeClr val="tx1"/>
                </a:solidFill>
                <a:effectLst/>
                <a:latin typeface="+mn-lt"/>
                <a:ea typeface="+mn-ea"/>
                <a:cs typeface="+mn-cs"/>
              </a:rPr>
              <a:t>This activity is designed to allow the children to think about how they would communicate as chimps. They are asked to make up their own chimp gestures to convey messages as follows: </a:t>
            </a:r>
          </a:p>
          <a:p>
            <a:pPr fontAlgn="base"/>
            <a:r>
              <a:rPr lang="en-GB" sz="1200" kern="1200" dirty="0">
                <a:solidFill>
                  <a:schemeClr val="tx1"/>
                </a:solidFill>
                <a:effectLst/>
                <a:latin typeface="+mn-lt"/>
                <a:ea typeface="+mn-ea"/>
                <a:cs typeface="+mn-cs"/>
              </a:rPr>
              <a:t>How would you use your body to signal these messages to other chimps in your group? Which gestures could be used to communicate the following? </a:t>
            </a:r>
          </a:p>
          <a:p>
            <a:pPr lvl="0" fontAlgn="base"/>
            <a:r>
              <a:rPr lang="en-GB" sz="1200" kern="1200" dirty="0">
                <a:solidFill>
                  <a:schemeClr val="tx1"/>
                </a:solidFill>
                <a:effectLst/>
                <a:latin typeface="+mn-lt"/>
                <a:ea typeface="+mn-ea"/>
                <a:cs typeface="+mn-cs"/>
              </a:rPr>
              <a:t>I am your friend.</a:t>
            </a:r>
          </a:p>
          <a:p>
            <a:pPr lvl="0" fontAlgn="base"/>
            <a:r>
              <a:rPr lang="en-GB" sz="1200" kern="1200" dirty="0">
                <a:solidFill>
                  <a:schemeClr val="tx1"/>
                </a:solidFill>
                <a:effectLst/>
                <a:latin typeface="+mn-lt"/>
                <a:ea typeface="+mn-ea"/>
                <a:cs typeface="+mn-cs"/>
              </a:rPr>
              <a:t>I don’t like that food.</a:t>
            </a:r>
          </a:p>
          <a:p>
            <a:pPr lvl="0" fontAlgn="base"/>
            <a:r>
              <a:rPr lang="en-GB" sz="1200" kern="1200" dirty="0">
                <a:solidFill>
                  <a:schemeClr val="tx1"/>
                </a:solidFill>
                <a:effectLst/>
                <a:latin typeface="+mn-lt"/>
                <a:ea typeface="+mn-ea"/>
                <a:cs typeface="+mn-cs"/>
              </a:rPr>
              <a:t>I want to play.</a:t>
            </a:r>
          </a:p>
          <a:p>
            <a:pPr lvl="0" fontAlgn="base"/>
            <a:r>
              <a:rPr lang="en-GB" sz="1200" kern="1200" dirty="0">
                <a:solidFill>
                  <a:schemeClr val="tx1"/>
                </a:solidFill>
                <a:effectLst/>
                <a:latin typeface="+mn-lt"/>
                <a:ea typeface="+mn-ea"/>
                <a:cs typeface="+mn-cs"/>
              </a:rPr>
              <a:t>I am tired. </a:t>
            </a:r>
          </a:p>
          <a:p>
            <a:pPr fontAlgn="base"/>
            <a:r>
              <a:rPr lang="en-GB" sz="1200" kern="1200" dirty="0">
                <a:solidFill>
                  <a:schemeClr val="tx1"/>
                </a:solidFill>
                <a:effectLst/>
                <a:latin typeface="+mn-lt"/>
                <a:ea typeface="+mn-ea"/>
                <a:cs typeface="+mn-cs"/>
              </a:rPr>
              <a:t>They should then answer the reflective questions which follow, which are: </a:t>
            </a:r>
          </a:p>
          <a:p>
            <a:pPr fontAlgn="base"/>
            <a:r>
              <a:rPr lang="en-GB" sz="1200" kern="1200" dirty="0">
                <a:solidFill>
                  <a:schemeClr val="tx1"/>
                </a:solidFill>
                <a:effectLst/>
                <a:latin typeface="+mn-lt"/>
                <a:ea typeface="+mn-ea"/>
                <a:cs typeface="+mn-cs"/>
              </a:rPr>
              <a:t>What is good about using gesture to communicate? </a:t>
            </a:r>
          </a:p>
          <a:p>
            <a:pPr fontAlgn="base"/>
            <a:r>
              <a:rPr lang="en-GB" sz="1200" kern="1200" dirty="0">
                <a:solidFill>
                  <a:schemeClr val="tx1"/>
                </a:solidFill>
                <a:effectLst/>
                <a:latin typeface="+mn-lt"/>
                <a:ea typeface="+mn-ea"/>
                <a:cs typeface="+mn-cs"/>
              </a:rPr>
              <a:t>What is good about using language to communicate?</a:t>
            </a:r>
          </a:p>
          <a:p>
            <a:pPr fontAlgn="base"/>
            <a:r>
              <a:rPr lang="en-GB" sz="1200" kern="1200" dirty="0">
                <a:solidFill>
                  <a:schemeClr val="tx1"/>
                </a:solidFill>
                <a:effectLst/>
                <a:latin typeface="+mn-lt"/>
                <a:ea typeface="+mn-ea"/>
                <a:cs typeface="+mn-cs"/>
              </a:rPr>
              <a:t>Which is more effective, do you think? </a:t>
            </a:r>
          </a:p>
          <a:p>
            <a:endParaRPr lang="en-GB" dirty="0"/>
          </a:p>
        </p:txBody>
      </p:sp>
      <p:sp>
        <p:nvSpPr>
          <p:cNvPr id="4" name="Slide Number Placeholder 3"/>
          <p:cNvSpPr>
            <a:spLocks noGrp="1"/>
          </p:cNvSpPr>
          <p:nvPr>
            <p:ph type="sldNum" sz="quarter" idx="5"/>
          </p:nvPr>
        </p:nvSpPr>
        <p:spPr/>
        <p:txBody>
          <a:bodyPr/>
          <a:lstStyle/>
          <a:p>
            <a:fld id="{CB352C85-1B21-4AD1-9383-F50E89178BF3}" type="slidenum">
              <a:rPr lang="en-GB" smtClean="0"/>
              <a:t>15</a:t>
            </a:fld>
            <a:endParaRPr lang="en-GB"/>
          </a:p>
        </p:txBody>
      </p:sp>
    </p:spTree>
    <p:extLst>
      <p:ext uri="{BB962C8B-B14F-4D97-AF65-F5344CB8AC3E}">
        <p14:creationId xmlns:p14="http://schemas.microsoft.com/office/powerpoint/2010/main" val="3833684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PP Slide 16</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Instructions: </a:t>
            </a:r>
            <a:r>
              <a:rPr lang="en-GB" sz="1200" kern="1200" dirty="0">
                <a:solidFill>
                  <a:schemeClr val="tx1"/>
                </a:solidFill>
                <a:effectLst/>
                <a:latin typeface="+mn-lt"/>
                <a:ea typeface="+mn-ea"/>
                <a:cs typeface="+mn-cs"/>
              </a:rPr>
              <a:t>Recap the main points of lesson 4 as follows:</a:t>
            </a:r>
          </a:p>
          <a:p>
            <a:r>
              <a:rPr lang="en-GB" sz="1200" kern="1200" dirty="0">
                <a:solidFill>
                  <a:schemeClr val="tx1"/>
                </a:solidFill>
                <a:effectLst/>
                <a:latin typeface="+mn-lt"/>
                <a:ea typeface="+mn-ea"/>
                <a:cs typeface="+mn-cs"/>
              </a:rPr>
              <a:t>Today we thought about how chimpanzees are our closest living primate relatives. We thought about the similarities and difference in human and chimp hands, feet, faces and vocal apparatus. We then thought about what language is and whether chimps have a language in the way that humans understand this. We tried to communicate without using words. We watched a film about chimp communication and saw the gestures which they use and considered whether this was a language. We then made up our own chimp gestures and tried to use these to communicate different messages to each other. </a:t>
            </a:r>
          </a:p>
        </p:txBody>
      </p:sp>
      <p:sp>
        <p:nvSpPr>
          <p:cNvPr id="4" name="Slide Number Placeholder 3"/>
          <p:cNvSpPr>
            <a:spLocks noGrp="1"/>
          </p:cNvSpPr>
          <p:nvPr>
            <p:ph type="sldNum" sz="quarter" idx="5"/>
          </p:nvPr>
        </p:nvSpPr>
        <p:spPr/>
        <p:txBody>
          <a:bodyPr/>
          <a:lstStyle/>
          <a:p>
            <a:fld id="{CB352C85-1B21-4AD1-9383-F50E89178BF3}" type="slidenum">
              <a:rPr lang="en-GB" smtClean="0"/>
              <a:t>16</a:t>
            </a:fld>
            <a:endParaRPr lang="en-GB"/>
          </a:p>
        </p:txBody>
      </p:sp>
    </p:spTree>
    <p:extLst>
      <p:ext uri="{BB962C8B-B14F-4D97-AF65-F5344CB8AC3E}">
        <p14:creationId xmlns:p14="http://schemas.microsoft.com/office/powerpoint/2010/main" val="3153839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r>
              <a:rPr lang="en-GB" dirty="0"/>
              <a:t>This slides gives a recap of the previous lesson. </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Recap the main points of the lesson as follows:</a:t>
            </a:r>
          </a:p>
          <a:p>
            <a:r>
              <a:rPr lang="en-GB" sz="1200" kern="1200" dirty="0">
                <a:solidFill>
                  <a:schemeClr val="tx1"/>
                </a:solidFill>
                <a:effectLst/>
                <a:latin typeface="+mn-lt"/>
                <a:ea typeface="+mn-ea"/>
                <a:cs typeface="+mn-cs"/>
              </a:rPr>
              <a:t>We thought about our primate family and placed them on a family tree. We thought about different primate hands and how chimps can use tools. We thought about how our hands and brains have evolved and how interacting with our environment has shaped human minds. We then thought about whether human babies and Capuchin monkeys might think about objects in the same way. </a:t>
            </a:r>
            <a:endParaRPr lang="en-GB" dirty="0"/>
          </a:p>
        </p:txBody>
      </p:sp>
      <p:sp>
        <p:nvSpPr>
          <p:cNvPr id="4" name="Slide Number Placeholder 3"/>
          <p:cNvSpPr>
            <a:spLocks noGrp="1"/>
          </p:cNvSpPr>
          <p:nvPr>
            <p:ph type="sldNum" sz="quarter" idx="5"/>
          </p:nvPr>
        </p:nvSpPr>
        <p:spPr/>
        <p:txBody>
          <a:bodyPr/>
          <a:lstStyle/>
          <a:p>
            <a:fld id="{3525C6B3-63D4-4A3D-8C83-24D3774CEB1E}" type="slidenum">
              <a:rPr lang="en-GB" smtClean="0"/>
              <a:t>2</a:t>
            </a:fld>
            <a:endParaRPr lang="en-GB"/>
          </a:p>
        </p:txBody>
      </p:sp>
    </p:spTree>
    <p:extLst>
      <p:ext uri="{BB962C8B-B14F-4D97-AF65-F5344CB8AC3E}">
        <p14:creationId xmlns:p14="http://schemas.microsoft.com/office/powerpoint/2010/main" val="4195502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dirty="0"/>
              <a:t>This slide reminds the children of how chimps and humans are placed on the primate family tree. </a:t>
            </a:r>
          </a:p>
        </p:txBody>
      </p:sp>
      <p:sp>
        <p:nvSpPr>
          <p:cNvPr id="4" name="Slide Number Placeholder 3"/>
          <p:cNvSpPr>
            <a:spLocks noGrp="1"/>
          </p:cNvSpPr>
          <p:nvPr>
            <p:ph type="sldNum" sz="quarter" idx="5"/>
          </p:nvPr>
        </p:nvSpPr>
        <p:spPr/>
        <p:txBody>
          <a:bodyPr/>
          <a:lstStyle/>
          <a:p>
            <a:fld id="{CB352C85-1B21-4AD1-9383-F50E89178BF3}" type="slidenum">
              <a:rPr lang="en-GB" smtClean="0"/>
              <a:t>3</a:t>
            </a:fld>
            <a:endParaRPr lang="en-GB"/>
          </a:p>
        </p:txBody>
      </p:sp>
    </p:spTree>
    <p:extLst>
      <p:ext uri="{BB962C8B-B14F-4D97-AF65-F5344CB8AC3E}">
        <p14:creationId xmlns:p14="http://schemas.microsoft.com/office/powerpoint/2010/main" val="2115313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shows human and chimpanzee hands and feet for comparison. The chimp is Edith who lives at Edinburgh Zoo. </a:t>
            </a:r>
          </a:p>
          <a:p>
            <a:r>
              <a:rPr lang="en-GB" dirty="0"/>
              <a:t>Chimp hands and feet are far hairier than humans. Chimp feet are more like their hands, whereas human feet are elongated and do not have an opposable digit (thumb). </a:t>
            </a:r>
          </a:p>
        </p:txBody>
      </p:sp>
      <p:sp>
        <p:nvSpPr>
          <p:cNvPr id="4" name="Slide Number Placeholder 3"/>
          <p:cNvSpPr>
            <a:spLocks noGrp="1"/>
          </p:cNvSpPr>
          <p:nvPr>
            <p:ph type="sldNum" sz="quarter" idx="5"/>
          </p:nvPr>
        </p:nvSpPr>
        <p:spPr/>
        <p:txBody>
          <a:bodyPr/>
          <a:lstStyle/>
          <a:p>
            <a:fld id="{CB352C85-1B21-4AD1-9383-F50E89178BF3}" type="slidenum">
              <a:rPr lang="en-GB" smtClean="0"/>
              <a:t>4</a:t>
            </a:fld>
            <a:endParaRPr lang="en-GB"/>
          </a:p>
        </p:txBody>
      </p:sp>
    </p:spTree>
    <p:extLst>
      <p:ext uri="{BB962C8B-B14F-4D97-AF65-F5344CB8AC3E}">
        <p14:creationId xmlns:p14="http://schemas.microsoft.com/office/powerpoint/2010/main" val="858019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slides asks the children to consider the similarities and differences between human and chimp faces. The girl is a philosophy undergraduate student at St Andrews and she is wearing the traditional red gown. </a:t>
            </a:r>
          </a:p>
          <a:p>
            <a:r>
              <a:rPr lang="en-GB" dirty="0"/>
              <a:t>Their faces are similar in that they have eyes, ears, nose, mouth and brow. They differ in that human eyes have white around their irises, whereas chimps have a darker brown. Chimpanzees do not have foreheads, as humans do, but they do have large ridges in the area above the eye sockets. </a:t>
            </a:r>
            <a:r>
              <a:rPr lang="en-GB" sz="1200" b="0" i="0" kern="1200" dirty="0">
                <a:solidFill>
                  <a:schemeClr val="tx1"/>
                </a:solidFill>
                <a:effectLst/>
                <a:latin typeface="+mn-lt"/>
                <a:ea typeface="+mn-ea"/>
                <a:cs typeface="+mn-cs"/>
              </a:rPr>
              <a:t>Humans have formed chins and are the only primates with this feature. </a:t>
            </a:r>
            <a:endParaRPr lang="en-GB" dirty="0"/>
          </a:p>
        </p:txBody>
      </p:sp>
      <p:sp>
        <p:nvSpPr>
          <p:cNvPr id="4" name="Slide Number Placeholder 3"/>
          <p:cNvSpPr>
            <a:spLocks noGrp="1"/>
          </p:cNvSpPr>
          <p:nvPr>
            <p:ph type="sldNum" sz="quarter" idx="5"/>
          </p:nvPr>
        </p:nvSpPr>
        <p:spPr/>
        <p:txBody>
          <a:bodyPr/>
          <a:lstStyle/>
          <a:p>
            <a:fld id="{CB352C85-1B21-4AD1-9383-F50E89178BF3}" type="slidenum">
              <a:rPr lang="en-GB" smtClean="0"/>
              <a:t>5</a:t>
            </a:fld>
            <a:endParaRPr lang="en-GB"/>
          </a:p>
        </p:txBody>
      </p:sp>
    </p:spTree>
    <p:extLst>
      <p:ext uri="{BB962C8B-B14F-4D97-AF65-F5344CB8AC3E}">
        <p14:creationId xmlns:p14="http://schemas.microsoft.com/office/powerpoint/2010/main" val="4157014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draws the attention to the vocal apparatus of the two species. These have evolved differently but still share similarities. This gives rise to the question of whether chimps are talking when they make sounds. Do they have language? </a:t>
            </a:r>
          </a:p>
        </p:txBody>
      </p:sp>
      <p:sp>
        <p:nvSpPr>
          <p:cNvPr id="4" name="Slide Number Placeholder 3"/>
          <p:cNvSpPr>
            <a:spLocks noGrp="1"/>
          </p:cNvSpPr>
          <p:nvPr>
            <p:ph type="sldNum" sz="quarter" idx="5"/>
          </p:nvPr>
        </p:nvSpPr>
        <p:spPr/>
        <p:txBody>
          <a:bodyPr/>
          <a:lstStyle/>
          <a:p>
            <a:fld id="{CB352C85-1B21-4AD1-9383-F50E89178BF3}" type="slidenum">
              <a:rPr lang="en-GB" smtClean="0"/>
              <a:t>6</a:t>
            </a:fld>
            <a:endParaRPr lang="en-GB"/>
          </a:p>
        </p:txBody>
      </p:sp>
    </p:spTree>
    <p:extLst>
      <p:ext uri="{BB962C8B-B14F-4D97-AF65-F5344CB8AC3E}">
        <p14:creationId xmlns:p14="http://schemas.microsoft.com/office/powerpoint/2010/main" val="4180747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poses the question of whether chimps can ‘talk’ and if they have a shared language with which they can communicate effectively.  The children are invited to offer their ideas about this. </a:t>
            </a:r>
          </a:p>
          <a:p>
            <a:r>
              <a:rPr lang="en-GB" dirty="0"/>
              <a:t>Just as human and chimp bodies have evolved, so have their minds. </a:t>
            </a:r>
          </a:p>
          <a:p>
            <a:r>
              <a:rPr lang="en-GB" sz="1200" kern="1200" dirty="0">
                <a:solidFill>
                  <a:schemeClr val="tx1"/>
                </a:solidFill>
                <a:effectLst/>
                <a:latin typeface="+mn-lt"/>
                <a:ea typeface="+mn-ea"/>
                <a:cs typeface="+mn-cs"/>
              </a:rPr>
              <a:t>Emphasise again that just as their bodies have similarities and differences, so might their minds. So, do chimps ‘talk’? </a:t>
            </a:r>
            <a:endParaRPr lang="en-GB" dirty="0"/>
          </a:p>
        </p:txBody>
      </p:sp>
      <p:sp>
        <p:nvSpPr>
          <p:cNvPr id="4" name="Slide Number Placeholder 3"/>
          <p:cNvSpPr>
            <a:spLocks noGrp="1"/>
          </p:cNvSpPr>
          <p:nvPr>
            <p:ph type="sldNum" sz="quarter" idx="5"/>
          </p:nvPr>
        </p:nvSpPr>
        <p:spPr/>
        <p:txBody>
          <a:bodyPr/>
          <a:lstStyle/>
          <a:p>
            <a:fld id="{CB352C85-1B21-4AD1-9383-F50E89178BF3}" type="slidenum">
              <a:rPr lang="en-GB" smtClean="0"/>
              <a:t>7</a:t>
            </a:fld>
            <a:endParaRPr lang="en-GB"/>
          </a:p>
        </p:txBody>
      </p:sp>
    </p:spTree>
    <p:extLst>
      <p:ext uri="{BB962C8B-B14F-4D97-AF65-F5344CB8AC3E}">
        <p14:creationId xmlns:p14="http://schemas.microsoft.com/office/powerpoint/2010/main" val="1657664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3: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200" b="0" i="0" u="none" strike="noStrike" cap="none" dirty="0">
                <a:solidFill>
                  <a:schemeClr val="dk1"/>
                </a:solidFill>
                <a:latin typeface="Calibri"/>
                <a:ea typeface="Calibri"/>
                <a:cs typeface="Calibri"/>
                <a:sym typeface="Calibri"/>
              </a:rPr>
              <a:t>Ask the children which languages they can speak. </a:t>
            </a:r>
          </a:p>
          <a:p>
            <a:pPr marL="0" marR="0" lvl="0" indent="0" algn="l" rtl="0">
              <a:spcBef>
                <a:spcPts val="0"/>
              </a:spcBef>
              <a:spcAft>
                <a:spcPts val="0"/>
              </a:spcAft>
              <a:buNone/>
            </a:pPr>
            <a:r>
              <a:rPr lang="en-GB" sz="1200" b="0" i="0" u="none" strike="noStrike" cap="none" dirty="0">
                <a:solidFill>
                  <a:schemeClr val="dk1"/>
                </a:solidFill>
                <a:latin typeface="Calibri"/>
                <a:ea typeface="Calibri"/>
                <a:cs typeface="Calibri"/>
                <a:sym typeface="Calibri"/>
              </a:rPr>
              <a:t>Language is a socially learned tool of communication.  We learn the language we speak from others around us. </a:t>
            </a:r>
          </a:p>
          <a:p>
            <a:pPr marL="0" marR="0" lvl="0" indent="0" algn="l" rtl="0">
              <a:spcBef>
                <a:spcPts val="0"/>
              </a:spcBef>
              <a:spcAft>
                <a:spcPts val="0"/>
              </a:spcAft>
              <a:buNone/>
            </a:pPr>
            <a:r>
              <a:rPr lang="en-GB" sz="1200" b="0" i="0" u="none" strike="noStrike" cap="none" dirty="0">
                <a:solidFill>
                  <a:schemeClr val="dk1"/>
                </a:solidFill>
                <a:latin typeface="Calibri"/>
                <a:ea typeface="Calibri"/>
                <a:cs typeface="Calibri"/>
                <a:sym typeface="Calibri"/>
              </a:rPr>
              <a:t>Some researchers, such as Noam Chomsky, argue against that claim and state that we are all born with the facility to learn language and so this is innate.  </a:t>
            </a:r>
          </a:p>
          <a:p>
            <a:pPr marL="0" marR="0" lvl="0" indent="0" algn="l" rtl="0">
              <a:spcBef>
                <a:spcPts val="0"/>
              </a:spcBef>
              <a:spcAft>
                <a:spcPts val="0"/>
              </a:spcAft>
              <a:buNone/>
            </a:pPr>
            <a:r>
              <a:rPr lang="en-GB" sz="1200" b="0" i="0" u="none" strike="noStrike" cap="none" dirty="0">
                <a:solidFill>
                  <a:schemeClr val="dk1"/>
                </a:solidFill>
                <a:latin typeface="Calibri"/>
                <a:ea typeface="Calibri"/>
                <a:cs typeface="Calibri"/>
                <a:sym typeface="Calibri"/>
              </a:rPr>
              <a:t>Language may have evolved to help humans communicate with each other, and so survive. </a:t>
            </a:r>
          </a:p>
          <a:p>
            <a:pPr marL="0" marR="0" lvl="0" indent="0" algn="l" rtl="0">
              <a:spcBef>
                <a:spcPts val="0"/>
              </a:spcBef>
              <a:spcAft>
                <a:spcPts val="0"/>
              </a:spcAft>
              <a:buNone/>
            </a:pPr>
            <a:r>
              <a:rPr lang="en-GB" sz="1200" b="0" i="0" u="none" strike="noStrike" cap="none" dirty="0">
                <a:solidFill>
                  <a:schemeClr val="dk1"/>
                </a:solidFill>
                <a:latin typeface="Calibri"/>
                <a:ea typeface="Calibri"/>
                <a:cs typeface="Calibri"/>
                <a:sym typeface="Calibri"/>
              </a:rPr>
              <a:t>Primates, including humans, use a combination of vocalisations, gestures and body language to communicate. </a:t>
            </a:r>
            <a:endParaRPr sz="1200" b="0" i="0" u="none" strike="noStrike" cap="none" dirty="0">
              <a:solidFill>
                <a:schemeClr val="dk1"/>
              </a:solidFill>
              <a:latin typeface="Calibri"/>
              <a:ea typeface="Calibri"/>
              <a:cs typeface="Calibri"/>
              <a:sym typeface="Calibri"/>
            </a:endParaRPr>
          </a:p>
        </p:txBody>
      </p:sp>
      <p:sp>
        <p:nvSpPr>
          <p:cNvPr id="111" name="Google Shape;11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8</a:t>
            </a:fld>
            <a:endParaRPr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Animals communicate in many ways: some very different to the way humans communicate.</a:t>
            </a:r>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Modalities refer to the senses that are used in communication. Signals are sent from one animal to another via different kinds of modalities. The following are examples: </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Chemical – Ants leave chemical trails that give directions to other ants. Lynx spray urine that contains pheromones to mark their territory, telling other Lynx where they are.</a:t>
            </a:r>
            <a:endParaRPr dirty="0"/>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Electric – Weakly electric fish like this Peters’ </a:t>
            </a:r>
            <a:r>
              <a:rPr lang="en-US" sz="1200" b="0" i="0" u="none" strike="noStrike" cap="none" dirty="0" err="1">
                <a:solidFill>
                  <a:schemeClr val="dk1"/>
                </a:solidFill>
                <a:latin typeface="Calibri"/>
                <a:ea typeface="Calibri"/>
                <a:cs typeface="Calibri"/>
                <a:sym typeface="Calibri"/>
              </a:rPr>
              <a:t>Elephantnose</a:t>
            </a:r>
            <a:r>
              <a:rPr lang="en-US" sz="1200" b="0" i="0" u="none" strike="noStrike" cap="none" dirty="0">
                <a:solidFill>
                  <a:schemeClr val="dk1"/>
                </a:solidFill>
                <a:latin typeface="Calibri"/>
                <a:ea typeface="Calibri"/>
                <a:cs typeface="Calibri"/>
                <a:sym typeface="Calibri"/>
              </a:rPr>
              <a:t> Fish emit and detect small electrical signals in the water, which they are thought to communicate with, as well as </a:t>
            </a:r>
            <a:r>
              <a:rPr lang="en-US" sz="1200" b="0" i="0" u="none" strike="noStrike" cap="none" dirty="0" err="1">
                <a:solidFill>
                  <a:schemeClr val="dk1"/>
                </a:solidFill>
                <a:latin typeface="Calibri"/>
                <a:ea typeface="Calibri"/>
                <a:cs typeface="Calibri"/>
                <a:sym typeface="Calibri"/>
              </a:rPr>
              <a:t>electrolocate</a:t>
            </a:r>
            <a:r>
              <a:rPr lang="en-US" sz="1200" b="0" i="0" u="none" strike="noStrike" cap="none" dirty="0">
                <a:solidFill>
                  <a:schemeClr val="dk1"/>
                </a:solidFill>
                <a:latin typeface="Calibri"/>
                <a:ea typeface="Calibri"/>
                <a:cs typeface="Calibri"/>
                <a:sym typeface="Calibri"/>
              </a:rPr>
              <a:t> (like echolocation as bats do, but with electricity)</a:t>
            </a:r>
            <a:endParaRPr dirty="0"/>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Acoustic – Human speech is “acoustic” communication, but many other species produce sounds to communicate: birds, frogs, insects, mammals. Here is a Superb Lyre Bird that mimics other sounds in the forest.</a:t>
            </a:r>
            <a:endParaRPr dirty="0"/>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Tactile – Tactile communication requires touch, like shaking someone’s hand. Male kangaroos touch female kangaroos’ tails when they are asking to mate.</a:t>
            </a:r>
            <a:endParaRPr dirty="0"/>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Visual – Many species use visual displays – bright </a:t>
            </a:r>
            <a:r>
              <a:rPr lang="en-US" sz="1200" b="0" i="0" u="none" strike="noStrike" cap="none" dirty="0" err="1">
                <a:solidFill>
                  <a:schemeClr val="dk1"/>
                </a:solidFill>
                <a:latin typeface="Calibri"/>
                <a:ea typeface="Calibri"/>
                <a:cs typeface="Calibri"/>
                <a:sym typeface="Calibri"/>
              </a:rPr>
              <a:t>colouring</a:t>
            </a:r>
            <a:r>
              <a:rPr lang="en-US" sz="1200" b="0" i="0" u="none" strike="noStrike" cap="none" dirty="0">
                <a:solidFill>
                  <a:schemeClr val="dk1"/>
                </a:solidFill>
                <a:latin typeface="Calibri"/>
                <a:ea typeface="Calibri"/>
                <a:cs typeface="Calibri"/>
                <a:sym typeface="Calibri"/>
              </a:rPr>
              <a:t> or body ornamentation – often for females to see how fit the males are. Birds of paradise are famous for bright feathers and courtship dances. Here the male displays his tail for the female. </a:t>
            </a:r>
            <a:endParaRPr dirty="0"/>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ASK CLASS: What modality do they think gestures are in?</a:t>
            </a:r>
            <a:endParaRPr sz="1200" b="0" i="0" u="none" strike="noStrike" cap="none" dirty="0">
              <a:solidFill>
                <a:schemeClr val="dk1"/>
              </a:solidFill>
              <a:latin typeface="Calibri"/>
              <a:ea typeface="Calibri"/>
              <a:cs typeface="Calibri"/>
              <a:sym typeface="Calibri"/>
            </a:endParaRPr>
          </a:p>
        </p:txBody>
      </p:sp>
      <p:sp>
        <p:nvSpPr>
          <p:cNvPr id="119" name="Google Shape;11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9</a:t>
            </a:fld>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2936CFE-8D0C-46CB-8ABB-21356542FAB7}" type="datetimeFigureOut">
              <a:rPr lang="en-GB" smtClean="0"/>
              <a:t>19/04/2019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BADA99-0257-4165-AA1D-3A71A61705A6}" type="slidenum">
              <a:rPr lang="en-GB" smtClean="0"/>
              <a:t>‹#›</a:t>
            </a:fld>
            <a:endParaRPr lang="en-GB"/>
          </a:p>
        </p:txBody>
      </p:sp>
    </p:spTree>
    <p:extLst>
      <p:ext uri="{BB962C8B-B14F-4D97-AF65-F5344CB8AC3E}">
        <p14:creationId xmlns:p14="http://schemas.microsoft.com/office/powerpoint/2010/main" val="512902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936CFE-8D0C-46CB-8ABB-21356542FAB7}" type="datetimeFigureOut">
              <a:rPr lang="en-GB" smtClean="0"/>
              <a:t>19/04/2019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BADA99-0257-4165-AA1D-3A71A61705A6}" type="slidenum">
              <a:rPr lang="en-GB" smtClean="0"/>
              <a:t>‹#›</a:t>
            </a:fld>
            <a:endParaRPr lang="en-GB"/>
          </a:p>
        </p:txBody>
      </p:sp>
    </p:spTree>
    <p:extLst>
      <p:ext uri="{BB962C8B-B14F-4D97-AF65-F5344CB8AC3E}">
        <p14:creationId xmlns:p14="http://schemas.microsoft.com/office/powerpoint/2010/main" val="2890611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936CFE-8D0C-46CB-8ABB-21356542FAB7}" type="datetimeFigureOut">
              <a:rPr lang="en-GB" smtClean="0"/>
              <a:t>19/04/2019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BADA99-0257-4165-AA1D-3A71A61705A6}" type="slidenum">
              <a:rPr lang="en-GB" smtClean="0"/>
              <a:t>‹#›</a:t>
            </a:fld>
            <a:endParaRPr lang="en-GB"/>
          </a:p>
        </p:txBody>
      </p:sp>
    </p:spTree>
    <p:extLst>
      <p:ext uri="{BB962C8B-B14F-4D97-AF65-F5344CB8AC3E}">
        <p14:creationId xmlns:p14="http://schemas.microsoft.com/office/powerpoint/2010/main" val="2777699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936CFE-8D0C-46CB-8ABB-21356542FAB7}" type="datetimeFigureOut">
              <a:rPr lang="en-GB" smtClean="0"/>
              <a:t>19/04/2019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BADA99-0257-4165-AA1D-3A71A61705A6}" type="slidenum">
              <a:rPr lang="en-GB" smtClean="0"/>
              <a:t>‹#›</a:t>
            </a:fld>
            <a:endParaRPr lang="en-GB"/>
          </a:p>
        </p:txBody>
      </p:sp>
    </p:spTree>
    <p:extLst>
      <p:ext uri="{BB962C8B-B14F-4D97-AF65-F5344CB8AC3E}">
        <p14:creationId xmlns:p14="http://schemas.microsoft.com/office/powerpoint/2010/main" val="2751458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2936CFE-8D0C-46CB-8ABB-21356542FAB7}" type="datetimeFigureOut">
              <a:rPr lang="en-GB" smtClean="0"/>
              <a:t>19/04/2019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BADA99-0257-4165-AA1D-3A71A61705A6}" type="slidenum">
              <a:rPr lang="en-GB" smtClean="0"/>
              <a:t>‹#›</a:t>
            </a:fld>
            <a:endParaRPr lang="en-GB"/>
          </a:p>
        </p:txBody>
      </p:sp>
    </p:spTree>
    <p:extLst>
      <p:ext uri="{BB962C8B-B14F-4D97-AF65-F5344CB8AC3E}">
        <p14:creationId xmlns:p14="http://schemas.microsoft.com/office/powerpoint/2010/main" val="4093659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936CFE-8D0C-46CB-8ABB-21356542FAB7}" type="datetimeFigureOut">
              <a:rPr lang="en-GB" smtClean="0"/>
              <a:t>19/04/2019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2BADA99-0257-4165-AA1D-3A71A61705A6}" type="slidenum">
              <a:rPr lang="en-GB" smtClean="0"/>
              <a:t>‹#›</a:t>
            </a:fld>
            <a:endParaRPr lang="en-GB"/>
          </a:p>
        </p:txBody>
      </p:sp>
    </p:spTree>
    <p:extLst>
      <p:ext uri="{BB962C8B-B14F-4D97-AF65-F5344CB8AC3E}">
        <p14:creationId xmlns:p14="http://schemas.microsoft.com/office/powerpoint/2010/main" val="3342148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2936CFE-8D0C-46CB-8ABB-21356542FAB7}" type="datetimeFigureOut">
              <a:rPr lang="en-GB" smtClean="0"/>
              <a:t>19/04/2019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2BADA99-0257-4165-AA1D-3A71A61705A6}" type="slidenum">
              <a:rPr lang="en-GB" smtClean="0"/>
              <a:t>‹#›</a:t>
            </a:fld>
            <a:endParaRPr lang="en-GB"/>
          </a:p>
        </p:txBody>
      </p:sp>
    </p:spTree>
    <p:extLst>
      <p:ext uri="{BB962C8B-B14F-4D97-AF65-F5344CB8AC3E}">
        <p14:creationId xmlns:p14="http://schemas.microsoft.com/office/powerpoint/2010/main" val="335614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2936CFE-8D0C-46CB-8ABB-21356542FAB7}" type="datetimeFigureOut">
              <a:rPr lang="en-GB" smtClean="0"/>
              <a:t>19/04/2019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2BADA99-0257-4165-AA1D-3A71A61705A6}" type="slidenum">
              <a:rPr lang="en-GB" smtClean="0"/>
              <a:t>‹#›</a:t>
            </a:fld>
            <a:endParaRPr lang="en-GB"/>
          </a:p>
        </p:txBody>
      </p:sp>
    </p:spTree>
    <p:extLst>
      <p:ext uri="{BB962C8B-B14F-4D97-AF65-F5344CB8AC3E}">
        <p14:creationId xmlns:p14="http://schemas.microsoft.com/office/powerpoint/2010/main" val="259549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936CFE-8D0C-46CB-8ABB-21356542FAB7}" type="datetimeFigureOut">
              <a:rPr lang="en-GB" smtClean="0"/>
              <a:t>19/04/2019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2BADA99-0257-4165-AA1D-3A71A61705A6}" type="slidenum">
              <a:rPr lang="en-GB" smtClean="0"/>
              <a:t>‹#›</a:t>
            </a:fld>
            <a:endParaRPr lang="en-GB"/>
          </a:p>
        </p:txBody>
      </p:sp>
    </p:spTree>
    <p:extLst>
      <p:ext uri="{BB962C8B-B14F-4D97-AF65-F5344CB8AC3E}">
        <p14:creationId xmlns:p14="http://schemas.microsoft.com/office/powerpoint/2010/main" val="2367792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936CFE-8D0C-46CB-8ABB-21356542FAB7}" type="datetimeFigureOut">
              <a:rPr lang="en-GB" smtClean="0"/>
              <a:t>19/04/2019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2BADA99-0257-4165-AA1D-3A71A61705A6}" type="slidenum">
              <a:rPr lang="en-GB" smtClean="0"/>
              <a:t>‹#›</a:t>
            </a:fld>
            <a:endParaRPr lang="en-GB"/>
          </a:p>
        </p:txBody>
      </p:sp>
    </p:spTree>
    <p:extLst>
      <p:ext uri="{BB962C8B-B14F-4D97-AF65-F5344CB8AC3E}">
        <p14:creationId xmlns:p14="http://schemas.microsoft.com/office/powerpoint/2010/main" val="2853169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936CFE-8D0C-46CB-8ABB-21356542FAB7}" type="datetimeFigureOut">
              <a:rPr lang="en-GB" smtClean="0"/>
              <a:t>19/04/2019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2BADA99-0257-4165-AA1D-3A71A61705A6}" type="slidenum">
              <a:rPr lang="en-GB" smtClean="0"/>
              <a:t>‹#›</a:t>
            </a:fld>
            <a:endParaRPr lang="en-GB"/>
          </a:p>
        </p:txBody>
      </p:sp>
    </p:spTree>
    <p:extLst>
      <p:ext uri="{BB962C8B-B14F-4D97-AF65-F5344CB8AC3E}">
        <p14:creationId xmlns:p14="http://schemas.microsoft.com/office/powerpoint/2010/main" val="4134831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936CFE-8D0C-46CB-8ABB-21356542FAB7}" type="datetimeFigureOut">
              <a:rPr lang="en-GB" smtClean="0"/>
              <a:t>19/04/2019</a:t>
            </a:fld>
            <a:endParaRPr lang="en-GB"/>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BADA99-0257-4165-AA1D-3A71A61705A6}" type="slidenum">
              <a:rPr lang="en-GB" smtClean="0"/>
              <a:t>‹#›</a:t>
            </a:fld>
            <a:endParaRPr lang="en-GB"/>
          </a:p>
        </p:txBody>
      </p:sp>
    </p:spTree>
    <p:extLst>
      <p:ext uri="{BB962C8B-B14F-4D97-AF65-F5344CB8AC3E}">
        <p14:creationId xmlns:p14="http://schemas.microsoft.com/office/powerpoint/2010/main" val="7101065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3.PNG"/><Relationship Id="rId7" Type="http://schemas.openxmlformats.org/officeDocument/2006/relationships/hyperlink" Target="http://theosophywatch.com/2011/11/15/genius-of-emotion/"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hyperlink" Target="http://www.cato.org/blog/french-thief-complains-victims-are-running-away" TargetMode="External"/><Relationship Id="rId4" Type="http://schemas.openxmlformats.org/officeDocument/2006/relationships/image" Target="../media/image26.jpg"/><Relationship Id="rId9" Type="http://schemas.openxmlformats.org/officeDocument/2006/relationships/hyperlink" Target="https://amommasview.wordpress.com/2016/11/25/pick-me-up/"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9.tiff"/><Relationship Id="rId7"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2.tiff"/><Relationship Id="rId5" Type="http://schemas.openxmlformats.org/officeDocument/2006/relationships/image" Target="../media/image31.tiff"/><Relationship Id="rId4" Type="http://schemas.openxmlformats.org/officeDocument/2006/relationships/image" Target="../media/image30.tiff"/></Relationships>
</file>

<file path=ppt/slides/_rels/slide12.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1.tiff"/><Relationship Id="rId4" Type="http://schemas.openxmlformats.org/officeDocument/2006/relationships/image" Target="../media/image29.tiff"/></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hyperlink" Target="https://www.dropbox.com/sh/ae2l6f4wb6vusbr/AAC0Y4FYJNNc0zBi-efsc45la?dl=0&amp;preview=Chimps.mp4"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hyperlink" Target="https://humannhealth.com/the-surprising-reasons-your-feet-hurt-all-the-time/2201/2/" TargetMode="External"/><Relationship Id="rId3" Type="http://schemas.openxmlformats.org/officeDocument/2006/relationships/image" Target="../media/image31.tiff"/><Relationship Id="rId7" Type="http://schemas.openxmlformats.org/officeDocument/2006/relationships/image" Target="../media/image10.jpg"/><Relationship Id="rId12" Type="http://schemas.openxmlformats.org/officeDocument/2006/relationships/image" Target="../media/image32.tif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30.tiff"/><Relationship Id="rId5" Type="http://schemas.openxmlformats.org/officeDocument/2006/relationships/image" Target="../media/image3.PNG"/><Relationship Id="rId10" Type="http://schemas.openxmlformats.org/officeDocument/2006/relationships/image" Target="../media/image38.png"/><Relationship Id="rId4" Type="http://schemas.openxmlformats.org/officeDocument/2006/relationships/image" Target="../media/image29.tiff"/><Relationship Id="rId9" Type="http://schemas.openxmlformats.org/officeDocument/2006/relationships/image" Target="../media/image9.jpe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hyperlink" Target="https://www.flickr.com/photos/ucumari/7319932060"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8.tiff"/><Relationship Id="rId5" Type="http://schemas.openxmlformats.org/officeDocument/2006/relationships/hyperlink" Target="http://thediymommy.com/the-secret-of-how-to-make-organic-baby-skin-care-products-revealed/" TargetMode="External"/><Relationship Id="rId10" Type="http://schemas.openxmlformats.org/officeDocument/2006/relationships/hyperlink" Target="http://flickr.com/photos/gebl/7987376456" TargetMode="External"/><Relationship Id="rId4" Type="http://schemas.openxmlformats.org/officeDocument/2006/relationships/image" Target="../media/image4.jpg"/><Relationship Id="rId9"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humannhealth.com/the-surprising-reasons-your-feet-hurt-all-the-time/2201/2/" TargetMode="Externa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ramannoodlescomedy.com/2015/06/06/fork-full-of-noodles-with-krish-mohan-second-course-chimps-day-out/" TargetMode="External"/><Relationship Id="rId5" Type="http://schemas.openxmlformats.org/officeDocument/2006/relationships/image" Target="../media/image16.jpg"/><Relationship Id="rId4" Type="http://schemas.openxmlformats.org/officeDocument/2006/relationships/hyperlink" Target="http://bytesizebio.net/2011/11/20/so-whats-new-with-humans/#comment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hyperlink" Target="https://www.punditcafe.com/language/most-spoken-languages-in-the-world/" TargetMode="Externa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hyperlink" Target="http://www.flickr.com/photos/pcoin/7590409182/" TargetMode="External"/><Relationship Id="rId13" Type="http://schemas.openxmlformats.org/officeDocument/2006/relationships/image" Target="../media/image23.jpg"/><Relationship Id="rId18" Type="http://schemas.openxmlformats.org/officeDocument/2006/relationships/image" Target="../media/image25.jpg"/><Relationship Id="rId3" Type="http://schemas.openxmlformats.org/officeDocument/2006/relationships/image" Target="../media/image18.JPG"/><Relationship Id="rId7" Type="http://schemas.openxmlformats.org/officeDocument/2006/relationships/image" Target="../media/image20.jpg"/><Relationship Id="rId12" Type="http://schemas.openxmlformats.org/officeDocument/2006/relationships/hyperlink" Target="https://www.flickr.com/photos/joachim_s_mueller/4449374617" TargetMode="External"/><Relationship Id="rId17" Type="http://schemas.openxmlformats.org/officeDocument/2006/relationships/hyperlink" Target="http://flickr.com/photos/cypherone/5255297847" TargetMode="External"/><Relationship Id="rId2" Type="http://schemas.openxmlformats.org/officeDocument/2006/relationships/notesSlide" Target="../notesSlides/notesSlide9.xml"/><Relationship Id="rId16" Type="http://schemas.openxmlformats.org/officeDocument/2006/relationships/image" Target="../media/image24.jp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2.jpg"/><Relationship Id="rId5" Type="http://schemas.openxmlformats.org/officeDocument/2006/relationships/image" Target="../media/image19.png"/><Relationship Id="rId15" Type="http://schemas.openxmlformats.org/officeDocument/2006/relationships/hyperlink" Target="https://creativecommons.org/licenses/by/3.0/" TargetMode="External"/><Relationship Id="rId10" Type="http://schemas.openxmlformats.org/officeDocument/2006/relationships/hyperlink" Target="http://publicdomainpictures.net/view-image.php?image=16262&amp;picture=kangaroo&amp;large=1" TargetMode="External"/><Relationship Id="rId19" Type="http://schemas.openxmlformats.org/officeDocument/2006/relationships/hyperlink" Target="https://southafricatoday.net/environment/new-species-of-superb-bird-of-paradise-has-special-dance-moves/" TargetMode="External"/><Relationship Id="rId4" Type="http://schemas.openxmlformats.org/officeDocument/2006/relationships/hyperlink" Target="http://commons.wikimedia.org/wiki/File:Lynx_lynx,_Luchs_03.JPG" TargetMode="External"/><Relationship Id="rId9" Type="http://schemas.openxmlformats.org/officeDocument/2006/relationships/image" Target="../media/image21.jpg"/><Relationship Id="rId14" Type="http://schemas.openxmlformats.org/officeDocument/2006/relationships/hyperlink" Target="https://www.flickr.com/photos/birdbrian/931960816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37"/>
          <p:cNvPicPr preferRelativeResize="0"/>
          <p:nvPr/>
        </p:nvPicPr>
        <p:blipFill rotWithShape="1">
          <a:blip r:embed="rId3">
            <a:alphaModFix/>
          </a:blip>
          <a:srcRect/>
          <a:stretch/>
        </p:blipFill>
        <p:spPr>
          <a:xfrm>
            <a:off x="279488" y="618782"/>
            <a:ext cx="9347024" cy="4130524"/>
          </a:xfrm>
          <a:prstGeom prst="rect">
            <a:avLst/>
          </a:prstGeom>
          <a:noFill/>
          <a:ln>
            <a:noFill/>
          </a:ln>
        </p:spPr>
      </p:pic>
      <p:sp>
        <p:nvSpPr>
          <p:cNvPr id="206" name="Google Shape;206;p37"/>
          <p:cNvSpPr txBox="1"/>
          <p:nvPr/>
        </p:nvSpPr>
        <p:spPr>
          <a:xfrm>
            <a:off x="849732" y="5990576"/>
            <a:ext cx="8937647" cy="369200"/>
          </a:xfrm>
          <a:prstGeom prst="rect">
            <a:avLst/>
          </a:prstGeom>
          <a:noFill/>
          <a:ln>
            <a:noFill/>
          </a:ln>
        </p:spPr>
        <p:txBody>
          <a:bodyPr spcFirstLastPara="1" wrap="square" lIns="91433" tIns="45700" rIns="91433" bIns="45700" anchor="t" anchorCtr="0">
            <a:noAutofit/>
          </a:bodyPr>
          <a:lstStyle/>
          <a:p>
            <a:pPr algn="ctr"/>
            <a:r>
              <a:rPr lang="en" sz="1867" dirty="0">
                <a:solidFill>
                  <a:schemeClr val="dk1"/>
                </a:solidFill>
                <a:latin typeface="Calibri"/>
                <a:ea typeface="Calibri"/>
                <a:cs typeface="Calibri"/>
                <a:sym typeface="Calibri"/>
              </a:rPr>
              <a:t>School of Psychology and Neuroscience, and Department of Philosophy, </a:t>
            </a:r>
          </a:p>
          <a:p>
            <a:pPr algn="ctr"/>
            <a:r>
              <a:rPr lang="en" sz="1867" dirty="0">
                <a:solidFill>
                  <a:schemeClr val="dk1"/>
                </a:solidFill>
                <a:latin typeface="Calibri"/>
                <a:ea typeface="Calibri"/>
                <a:cs typeface="Calibri"/>
                <a:sym typeface="Calibri"/>
              </a:rPr>
              <a:t>University of St Andrews</a:t>
            </a:r>
            <a:endParaRPr sz="1467" dirty="0"/>
          </a:p>
        </p:txBody>
      </p:sp>
      <p:pic>
        <p:nvPicPr>
          <p:cNvPr id="207" name="Google Shape;207;p37"/>
          <p:cNvPicPr preferRelativeResize="0"/>
          <p:nvPr/>
        </p:nvPicPr>
        <p:blipFill rotWithShape="1">
          <a:blip r:embed="rId4">
            <a:alphaModFix/>
          </a:blip>
          <a:srcRect/>
          <a:stretch/>
        </p:blipFill>
        <p:spPr>
          <a:xfrm>
            <a:off x="118625" y="6015282"/>
            <a:ext cx="577101" cy="688988"/>
          </a:xfrm>
          <a:prstGeom prst="rect">
            <a:avLst/>
          </a:prstGeom>
          <a:noFill/>
          <a:ln>
            <a:noFill/>
          </a:ln>
        </p:spPr>
      </p:pic>
      <p:sp>
        <p:nvSpPr>
          <p:cNvPr id="2" name="TextBox 1">
            <a:extLst>
              <a:ext uri="{FF2B5EF4-FFF2-40B4-BE49-F238E27FC236}">
                <a16:creationId xmlns:a16="http://schemas.microsoft.com/office/drawing/2014/main" id="{155B1114-CF44-4B6B-985C-4F34A2F561A3}"/>
              </a:ext>
            </a:extLst>
          </p:cNvPr>
          <p:cNvSpPr txBox="1"/>
          <p:nvPr/>
        </p:nvSpPr>
        <p:spPr>
          <a:xfrm>
            <a:off x="1943100" y="5108331"/>
            <a:ext cx="5556738" cy="523220"/>
          </a:xfrm>
          <a:prstGeom prst="rect">
            <a:avLst/>
          </a:prstGeom>
          <a:noFill/>
        </p:spPr>
        <p:txBody>
          <a:bodyPr wrap="square" rtlCol="0">
            <a:spAutoFit/>
          </a:bodyPr>
          <a:lstStyle/>
          <a:p>
            <a:pPr algn="ctr"/>
            <a:r>
              <a:rPr lang="en-GB" sz="2800" b="1" dirty="0">
                <a:solidFill>
                  <a:srgbClr val="CC00CC"/>
                </a:solidFill>
              </a:rPr>
              <a:t>Lesson 4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1" name="Picture 10" descr="A drawing of a bird&#10;&#10;Description generated with high confidence">
            <a:extLst>
              <a:ext uri="{FF2B5EF4-FFF2-40B4-BE49-F238E27FC236}">
                <a16:creationId xmlns:a16="http://schemas.microsoft.com/office/drawing/2014/main" id="{1945FA58-0810-4D7D-AADD-AE0957F277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0503" y="64915"/>
            <a:ext cx="2085499" cy="1033483"/>
          </a:xfrm>
          <a:prstGeom prst="rect">
            <a:avLst/>
          </a:prstGeom>
        </p:spPr>
      </p:pic>
      <p:sp>
        <p:nvSpPr>
          <p:cNvPr id="152" name="Google Shape;152;p17"/>
          <p:cNvSpPr txBox="1">
            <a:spLocks noGrp="1"/>
          </p:cNvSpPr>
          <p:nvPr>
            <p:ph type="title" idx="4294967295"/>
          </p:nvPr>
        </p:nvSpPr>
        <p:spPr>
          <a:xfrm>
            <a:off x="219542" y="174563"/>
            <a:ext cx="6129338" cy="1178918"/>
          </a:xfrm>
          <a:prstGeom prst="rect">
            <a:avLst/>
          </a:prstGeom>
          <a:noFill/>
          <a:ln>
            <a:noFill/>
          </a:ln>
        </p:spPr>
        <p:txBody>
          <a:bodyPr spcFirstLastPara="1" vert="horz" wrap="square" lIns="74283" tIns="37131" rIns="74283" bIns="37131" rtlCol="0" anchor="ctr" anchorCtr="0">
            <a:noAutofit/>
          </a:bodyPr>
          <a:lstStyle/>
          <a:p>
            <a:pPr>
              <a:spcBef>
                <a:spcPts val="0"/>
              </a:spcBef>
              <a:buClr>
                <a:schemeClr val="accent2"/>
              </a:buClr>
              <a:buSzPts val="4000"/>
            </a:pPr>
            <a:r>
              <a:rPr lang="en-US" sz="3250" dirty="0">
                <a:solidFill>
                  <a:srgbClr val="CC00CC"/>
                </a:solidFill>
                <a:latin typeface="Calibri"/>
                <a:ea typeface="Calibri"/>
                <a:cs typeface="Calibri"/>
                <a:sym typeface="Calibri"/>
              </a:rPr>
              <a:t>How do humans communicate?</a:t>
            </a:r>
            <a:endParaRPr dirty="0">
              <a:solidFill>
                <a:srgbClr val="CC00CC"/>
              </a:solidFill>
            </a:endParaRPr>
          </a:p>
        </p:txBody>
      </p:sp>
      <p:sp>
        <p:nvSpPr>
          <p:cNvPr id="159" name="Google Shape;159;p17"/>
          <p:cNvSpPr txBox="1"/>
          <p:nvPr/>
        </p:nvSpPr>
        <p:spPr>
          <a:xfrm>
            <a:off x="275108" y="4614920"/>
            <a:ext cx="6359372" cy="1890297"/>
          </a:xfrm>
          <a:prstGeom prst="rect">
            <a:avLst/>
          </a:prstGeom>
          <a:noFill/>
          <a:ln>
            <a:noFill/>
          </a:ln>
        </p:spPr>
        <p:txBody>
          <a:bodyPr spcFirstLastPara="1" wrap="square" lIns="74283" tIns="37131" rIns="74283" bIns="37131" anchor="t" anchorCtr="0">
            <a:noAutofit/>
          </a:bodyPr>
          <a:lstStyle/>
          <a:p>
            <a:pPr marL="232172" indent="-232172">
              <a:buClr>
                <a:schemeClr val="dk1"/>
              </a:buClr>
              <a:buSzPts val="2400"/>
              <a:buFont typeface="Arial"/>
              <a:buChar char="•"/>
            </a:pPr>
            <a:r>
              <a:rPr lang="en-GB" sz="3200" dirty="0">
                <a:solidFill>
                  <a:srgbClr val="002060"/>
                </a:solidFill>
              </a:rPr>
              <a:t>Babies communicate without using words.  </a:t>
            </a:r>
          </a:p>
          <a:p>
            <a:pPr marL="232172" indent="-232172">
              <a:buClr>
                <a:schemeClr val="dk1"/>
              </a:buClr>
              <a:buSzPts val="2400"/>
              <a:buFont typeface="Arial"/>
              <a:buChar char="•"/>
            </a:pPr>
            <a:r>
              <a:rPr lang="en-GB" sz="3200" dirty="0">
                <a:solidFill>
                  <a:srgbClr val="002060"/>
                </a:solidFill>
              </a:rPr>
              <a:t>Are these signal language?</a:t>
            </a:r>
            <a:endParaRPr sz="3200" dirty="0">
              <a:solidFill>
                <a:srgbClr val="002060"/>
              </a:solidFill>
            </a:endParaRPr>
          </a:p>
        </p:txBody>
      </p:sp>
      <p:pic>
        <p:nvPicPr>
          <p:cNvPr id="3" name="Picture 2" descr="A person wearing a white shirt&#10;&#10;Description automatically generated">
            <a:extLst>
              <a:ext uri="{FF2B5EF4-FFF2-40B4-BE49-F238E27FC236}">
                <a16:creationId xmlns:a16="http://schemas.microsoft.com/office/drawing/2014/main" id="{A74CD232-D407-4C47-A306-6A8F4B8E0C5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72311" y="1399160"/>
            <a:ext cx="3350260" cy="2227923"/>
          </a:xfrm>
          <a:prstGeom prst="rect">
            <a:avLst/>
          </a:prstGeom>
        </p:spPr>
      </p:pic>
      <p:pic>
        <p:nvPicPr>
          <p:cNvPr id="6" name="Picture 5" descr="A picture containing person, indoor, sitting, table&#10;&#10;Description automatically generated">
            <a:extLst>
              <a:ext uri="{FF2B5EF4-FFF2-40B4-BE49-F238E27FC236}">
                <a16:creationId xmlns:a16="http://schemas.microsoft.com/office/drawing/2014/main" id="{DBA75556-FFD7-4CEF-B7DD-8F881B4DD9FA}"/>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675776" y="1196538"/>
            <a:ext cx="3285915" cy="2924464"/>
          </a:xfrm>
          <a:prstGeom prst="rect">
            <a:avLst/>
          </a:prstGeom>
        </p:spPr>
      </p:pic>
      <p:pic>
        <p:nvPicPr>
          <p:cNvPr id="16" name="Picture 15" descr="A picture containing wall, person, indoor, standing&#10;&#10;Description automatically generated">
            <a:extLst>
              <a:ext uri="{FF2B5EF4-FFF2-40B4-BE49-F238E27FC236}">
                <a16:creationId xmlns:a16="http://schemas.microsoft.com/office/drawing/2014/main" id="{0AA5ED55-1A4D-46D5-B4C6-B29E49E45ADB}"/>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7306792" y="2248910"/>
            <a:ext cx="2324100" cy="34925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7114" y="215309"/>
            <a:ext cx="6129338" cy="1178918"/>
          </a:xfrm>
        </p:spPr>
        <p:txBody>
          <a:bodyPr>
            <a:normAutofit/>
          </a:bodyPr>
          <a:lstStyle/>
          <a:p>
            <a:r>
              <a:rPr lang="en-US" sz="3600" dirty="0">
                <a:solidFill>
                  <a:srgbClr val="CC00CC"/>
                </a:solidFill>
              </a:rPr>
              <a:t>Try communicating without words….</a:t>
            </a:r>
          </a:p>
        </p:txBody>
      </p:sp>
      <p:pic>
        <p:nvPicPr>
          <p:cNvPr id="3" name="Picture 2">
            <a:extLst>
              <a:ext uri="{FF2B5EF4-FFF2-40B4-BE49-F238E27FC236}">
                <a16:creationId xmlns:a16="http://schemas.microsoft.com/office/drawing/2014/main" id="{DCCF3983-6658-574C-B2FF-8B8F5FC2C5F8}"/>
              </a:ext>
            </a:extLst>
          </p:cNvPr>
          <p:cNvPicPr>
            <a:picLocks noChangeAspect="1"/>
          </p:cNvPicPr>
          <p:nvPr/>
        </p:nvPicPr>
        <p:blipFill>
          <a:blip r:embed="rId3"/>
          <a:stretch>
            <a:fillRect/>
          </a:stretch>
        </p:blipFill>
        <p:spPr>
          <a:xfrm>
            <a:off x="206765" y="2669144"/>
            <a:ext cx="2681339" cy="2681339"/>
          </a:xfrm>
          <a:prstGeom prst="rect">
            <a:avLst/>
          </a:prstGeom>
        </p:spPr>
      </p:pic>
      <p:pic>
        <p:nvPicPr>
          <p:cNvPr id="4" name="Picture 3">
            <a:extLst>
              <a:ext uri="{FF2B5EF4-FFF2-40B4-BE49-F238E27FC236}">
                <a16:creationId xmlns:a16="http://schemas.microsoft.com/office/drawing/2014/main" id="{FE13BF60-E51F-3D4E-8067-C2DD0AB4F937}"/>
              </a:ext>
            </a:extLst>
          </p:cNvPr>
          <p:cNvPicPr>
            <a:picLocks noChangeAspect="1"/>
          </p:cNvPicPr>
          <p:nvPr/>
        </p:nvPicPr>
        <p:blipFill>
          <a:blip r:embed="rId4"/>
          <a:stretch>
            <a:fillRect/>
          </a:stretch>
        </p:blipFill>
        <p:spPr>
          <a:xfrm>
            <a:off x="3484444" y="2669144"/>
            <a:ext cx="2937111" cy="2937111"/>
          </a:xfrm>
          <a:prstGeom prst="rect">
            <a:avLst/>
          </a:prstGeom>
        </p:spPr>
      </p:pic>
      <p:pic>
        <p:nvPicPr>
          <p:cNvPr id="5" name="Picture 4">
            <a:extLst>
              <a:ext uri="{FF2B5EF4-FFF2-40B4-BE49-F238E27FC236}">
                <a16:creationId xmlns:a16="http://schemas.microsoft.com/office/drawing/2014/main" id="{D9765D42-A1DF-214B-A683-006C5AEA136E}"/>
              </a:ext>
            </a:extLst>
          </p:cNvPr>
          <p:cNvPicPr>
            <a:picLocks noChangeAspect="1"/>
          </p:cNvPicPr>
          <p:nvPr/>
        </p:nvPicPr>
        <p:blipFill>
          <a:blip r:embed="rId5"/>
          <a:stretch>
            <a:fillRect/>
          </a:stretch>
        </p:blipFill>
        <p:spPr>
          <a:xfrm>
            <a:off x="7265740" y="2806361"/>
            <a:ext cx="1927777" cy="2662676"/>
          </a:xfrm>
          <a:prstGeom prst="rect">
            <a:avLst/>
          </a:prstGeom>
        </p:spPr>
      </p:pic>
      <p:pic>
        <p:nvPicPr>
          <p:cNvPr id="6" name="Picture 5">
            <a:extLst>
              <a:ext uri="{FF2B5EF4-FFF2-40B4-BE49-F238E27FC236}">
                <a16:creationId xmlns:a16="http://schemas.microsoft.com/office/drawing/2014/main" id="{749CBD23-F1C1-1D4E-820A-9CB3B2DB74CA}"/>
              </a:ext>
            </a:extLst>
          </p:cNvPr>
          <p:cNvPicPr>
            <a:picLocks noChangeAspect="1"/>
          </p:cNvPicPr>
          <p:nvPr/>
        </p:nvPicPr>
        <p:blipFill>
          <a:blip r:embed="rId6"/>
          <a:stretch>
            <a:fillRect/>
          </a:stretch>
        </p:blipFill>
        <p:spPr>
          <a:xfrm>
            <a:off x="6009215" y="676015"/>
            <a:ext cx="1770816" cy="1770816"/>
          </a:xfrm>
          <a:prstGeom prst="rect">
            <a:avLst/>
          </a:prstGeom>
        </p:spPr>
      </p:pic>
      <p:pic>
        <p:nvPicPr>
          <p:cNvPr id="7" name="Picture 6" descr="A drawing of a bird&#10;&#10;Description generated with high confidence">
            <a:extLst>
              <a:ext uri="{FF2B5EF4-FFF2-40B4-BE49-F238E27FC236}">
                <a16:creationId xmlns:a16="http://schemas.microsoft.com/office/drawing/2014/main" id="{D51B3E65-A91A-4FF4-AE04-20508133EE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20503" y="64915"/>
            <a:ext cx="2085499" cy="1033483"/>
          </a:xfrm>
          <a:prstGeom prst="rect">
            <a:avLst/>
          </a:prstGeom>
        </p:spPr>
      </p:pic>
    </p:spTree>
    <p:extLst>
      <p:ext uri="{BB962C8B-B14F-4D97-AF65-F5344CB8AC3E}">
        <p14:creationId xmlns:p14="http://schemas.microsoft.com/office/powerpoint/2010/main" val="2789966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13BF60-E51F-3D4E-8067-C2DD0AB4F937}"/>
              </a:ext>
            </a:extLst>
          </p:cNvPr>
          <p:cNvPicPr>
            <a:picLocks noChangeAspect="1"/>
          </p:cNvPicPr>
          <p:nvPr/>
        </p:nvPicPr>
        <p:blipFill>
          <a:blip r:embed="rId3"/>
          <a:stretch>
            <a:fillRect/>
          </a:stretch>
        </p:blipFill>
        <p:spPr>
          <a:xfrm>
            <a:off x="3993717" y="1328625"/>
            <a:ext cx="1857375" cy="1857375"/>
          </a:xfrm>
          <a:prstGeom prst="rect">
            <a:avLst/>
          </a:prstGeom>
        </p:spPr>
      </p:pic>
      <p:sp>
        <p:nvSpPr>
          <p:cNvPr id="2" name="Title 1"/>
          <p:cNvSpPr>
            <a:spLocks noGrp="1"/>
          </p:cNvSpPr>
          <p:nvPr>
            <p:ph type="title" idx="4294967295"/>
          </p:nvPr>
        </p:nvSpPr>
        <p:spPr>
          <a:xfrm>
            <a:off x="55043" y="106237"/>
            <a:ext cx="5929198" cy="1178918"/>
          </a:xfrm>
        </p:spPr>
        <p:txBody>
          <a:bodyPr>
            <a:normAutofit/>
          </a:bodyPr>
          <a:lstStyle/>
          <a:p>
            <a:r>
              <a:rPr lang="en-US" sz="3250" dirty="0">
                <a:solidFill>
                  <a:srgbClr val="CC00CC"/>
                </a:solidFill>
              </a:rPr>
              <a:t>Did you manage to communicate? </a:t>
            </a:r>
          </a:p>
        </p:txBody>
      </p:sp>
      <p:pic>
        <p:nvPicPr>
          <p:cNvPr id="3" name="Picture 2">
            <a:extLst>
              <a:ext uri="{FF2B5EF4-FFF2-40B4-BE49-F238E27FC236}">
                <a16:creationId xmlns:a16="http://schemas.microsoft.com/office/drawing/2014/main" id="{DCCF3983-6658-574C-B2FF-8B8F5FC2C5F8}"/>
              </a:ext>
            </a:extLst>
          </p:cNvPr>
          <p:cNvPicPr>
            <a:picLocks noChangeAspect="1"/>
          </p:cNvPicPr>
          <p:nvPr/>
        </p:nvPicPr>
        <p:blipFill>
          <a:blip r:embed="rId4"/>
          <a:stretch>
            <a:fillRect/>
          </a:stretch>
        </p:blipFill>
        <p:spPr>
          <a:xfrm>
            <a:off x="5636753" y="312996"/>
            <a:ext cx="1944317" cy="1944317"/>
          </a:xfrm>
          <a:prstGeom prst="rect">
            <a:avLst/>
          </a:prstGeom>
        </p:spPr>
      </p:pic>
      <p:pic>
        <p:nvPicPr>
          <p:cNvPr id="5" name="Picture 4">
            <a:extLst>
              <a:ext uri="{FF2B5EF4-FFF2-40B4-BE49-F238E27FC236}">
                <a16:creationId xmlns:a16="http://schemas.microsoft.com/office/drawing/2014/main" id="{D9765D42-A1DF-214B-A683-006C5AEA136E}"/>
              </a:ext>
            </a:extLst>
          </p:cNvPr>
          <p:cNvPicPr>
            <a:picLocks noChangeAspect="1"/>
          </p:cNvPicPr>
          <p:nvPr/>
        </p:nvPicPr>
        <p:blipFill>
          <a:blip r:embed="rId5"/>
          <a:stretch>
            <a:fillRect/>
          </a:stretch>
        </p:blipFill>
        <p:spPr>
          <a:xfrm>
            <a:off x="7202930" y="1186962"/>
            <a:ext cx="1392664" cy="1923569"/>
          </a:xfrm>
          <a:prstGeom prst="rect">
            <a:avLst/>
          </a:prstGeom>
        </p:spPr>
      </p:pic>
      <p:sp>
        <p:nvSpPr>
          <p:cNvPr id="6" name="TextBox 5">
            <a:extLst>
              <a:ext uri="{FF2B5EF4-FFF2-40B4-BE49-F238E27FC236}">
                <a16:creationId xmlns:a16="http://schemas.microsoft.com/office/drawing/2014/main" id="{0BC78B95-CA7D-C742-8C94-3BBFF77350B4}"/>
              </a:ext>
            </a:extLst>
          </p:cNvPr>
          <p:cNvSpPr txBox="1"/>
          <p:nvPr/>
        </p:nvSpPr>
        <p:spPr>
          <a:xfrm>
            <a:off x="304800" y="3886314"/>
            <a:ext cx="9377177" cy="2308324"/>
          </a:xfrm>
          <a:prstGeom prst="rect">
            <a:avLst/>
          </a:prstGeom>
          <a:noFill/>
        </p:spPr>
        <p:txBody>
          <a:bodyPr wrap="square" rtlCol="0">
            <a:spAutoFit/>
          </a:bodyPr>
          <a:lstStyle/>
          <a:p>
            <a:pPr marL="232172" indent="-232172">
              <a:buFont typeface="Arial" panose="020B0604020202020204" pitchFamily="34" charset="0"/>
              <a:buChar char="•"/>
            </a:pPr>
            <a:r>
              <a:rPr lang="en-US" sz="2400" dirty="0">
                <a:solidFill>
                  <a:srgbClr val="002060"/>
                </a:solidFill>
              </a:rPr>
              <a:t>Language gives us a set of meanings for different signals (words or gestures) that everyone who knows that language understands.</a:t>
            </a:r>
          </a:p>
          <a:p>
            <a:pPr marL="232172" indent="-232172">
              <a:buFont typeface="Arial" panose="020B0604020202020204" pitchFamily="34" charset="0"/>
              <a:buChar char="•"/>
            </a:pPr>
            <a:r>
              <a:rPr lang="en-US" sz="2400" dirty="0">
                <a:solidFill>
                  <a:srgbClr val="002060"/>
                </a:solidFill>
              </a:rPr>
              <a:t>Language allows you to </a:t>
            </a:r>
            <a:r>
              <a:rPr lang="en-US" sz="2400" i="1" dirty="0">
                <a:solidFill>
                  <a:srgbClr val="002060"/>
                </a:solidFill>
              </a:rPr>
              <a:t>combine</a:t>
            </a:r>
            <a:r>
              <a:rPr lang="en-US" sz="2400" dirty="0">
                <a:solidFill>
                  <a:srgbClr val="002060"/>
                </a:solidFill>
              </a:rPr>
              <a:t> signals in different ways to </a:t>
            </a:r>
            <a:r>
              <a:rPr lang="en-US" sz="2400" i="1" dirty="0">
                <a:solidFill>
                  <a:srgbClr val="002060"/>
                </a:solidFill>
              </a:rPr>
              <a:t>mean different things (for example, paper on the cup or</a:t>
            </a:r>
            <a:r>
              <a:rPr lang="en-US" sz="2400" dirty="0">
                <a:solidFill>
                  <a:srgbClr val="002060"/>
                </a:solidFill>
              </a:rPr>
              <a:t> </a:t>
            </a:r>
            <a:r>
              <a:rPr lang="en-US" sz="2400" i="1" dirty="0">
                <a:solidFill>
                  <a:srgbClr val="002060"/>
                </a:solidFill>
              </a:rPr>
              <a:t>cup on the paper).  </a:t>
            </a:r>
            <a:r>
              <a:rPr lang="en-US" sz="2400" dirty="0">
                <a:solidFill>
                  <a:srgbClr val="002060"/>
                </a:solidFill>
              </a:rPr>
              <a:t>It has </a:t>
            </a:r>
            <a:r>
              <a:rPr lang="en-US" sz="2400" i="1" dirty="0">
                <a:solidFill>
                  <a:srgbClr val="002060"/>
                </a:solidFill>
              </a:rPr>
              <a:t>grammar.</a:t>
            </a:r>
          </a:p>
          <a:p>
            <a:pPr marL="232172" indent="-232172">
              <a:buFont typeface="Arial" panose="020B0604020202020204" pitchFamily="34" charset="0"/>
              <a:buChar char="•"/>
            </a:pPr>
            <a:r>
              <a:rPr lang="en-US" sz="2400" dirty="0">
                <a:solidFill>
                  <a:srgbClr val="002060"/>
                </a:solidFill>
              </a:rPr>
              <a:t>This makes language a powerful way to communicate.</a:t>
            </a:r>
          </a:p>
        </p:txBody>
      </p:sp>
      <p:pic>
        <p:nvPicPr>
          <p:cNvPr id="7" name="Picture 6" descr="A drawing of a bird&#10;&#10;Description generated with high confidence">
            <a:extLst>
              <a:ext uri="{FF2B5EF4-FFF2-40B4-BE49-F238E27FC236}">
                <a16:creationId xmlns:a16="http://schemas.microsoft.com/office/drawing/2014/main" id="{2D207825-49C4-414E-9E68-AF583B0408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0503" y="64915"/>
            <a:ext cx="2085499" cy="1033483"/>
          </a:xfrm>
          <a:prstGeom prst="rect">
            <a:avLst/>
          </a:prstGeom>
        </p:spPr>
      </p:pic>
      <p:sp>
        <p:nvSpPr>
          <p:cNvPr id="8" name="TextBox 7">
            <a:extLst>
              <a:ext uri="{FF2B5EF4-FFF2-40B4-BE49-F238E27FC236}">
                <a16:creationId xmlns:a16="http://schemas.microsoft.com/office/drawing/2014/main" id="{3B8C24E7-8489-4363-8783-07554467452A}"/>
              </a:ext>
            </a:extLst>
          </p:cNvPr>
          <p:cNvSpPr txBox="1"/>
          <p:nvPr/>
        </p:nvSpPr>
        <p:spPr>
          <a:xfrm>
            <a:off x="304800" y="1098398"/>
            <a:ext cx="3505200" cy="2308324"/>
          </a:xfrm>
          <a:prstGeom prst="rect">
            <a:avLst/>
          </a:prstGeom>
          <a:noFill/>
        </p:spPr>
        <p:txBody>
          <a:bodyPr wrap="square" rtlCol="0">
            <a:spAutoFit/>
          </a:bodyPr>
          <a:lstStyle/>
          <a:p>
            <a:pPr marL="342900" indent="-342900">
              <a:buFont typeface="Arial" panose="020B0604020202020204" pitchFamily="34" charset="0"/>
              <a:buChar char="•"/>
            </a:pPr>
            <a:r>
              <a:rPr lang="en-GB" sz="2400" dirty="0">
                <a:solidFill>
                  <a:srgbClr val="002060"/>
                </a:solidFill>
              </a:rPr>
              <a:t>How did you let your partner know what you wanted to happen? </a:t>
            </a:r>
          </a:p>
          <a:p>
            <a:endParaRPr lang="en-GB" sz="2400" dirty="0">
              <a:solidFill>
                <a:srgbClr val="002060"/>
              </a:solidFill>
            </a:endParaRPr>
          </a:p>
          <a:p>
            <a:pPr marL="342900" indent="-342900">
              <a:buFont typeface="Arial" panose="020B0604020202020204" pitchFamily="34" charset="0"/>
              <a:buChar char="•"/>
            </a:pPr>
            <a:r>
              <a:rPr lang="en-GB" sz="2400" dirty="0">
                <a:solidFill>
                  <a:srgbClr val="002060"/>
                </a:solidFill>
              </a:rPr>
              <a:t>How easy or difficult was this? </a:t>
            </a:r>
          </a:p>
        </p:txBody>
      </p:sp>
    </p:spTree>
    <p:extLst>
      <p:ext uri="{BB962C8B-B14F-4D97-AF65-F5344CB8AC3E}">
        <p14:creationId xmlns:p14="http://schemas.microsoft.com/office/powerpoint/2010/main" val="2759178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E704FC-94E4-4CA8-98C1-1D632783B384}"/>
              </a:ext>
            </a:extLst>
          </p:cNvPr>
          <p:cNvSpPr txBox="1"/>
          <p:nvPr/>
        </p:nvSpPr>
        <p:spPr>
          <a:xfrm>
            <a:off x="278723" y="271789"/>
            <a:ext cx="6990736" cy="1200329"/>
          </a:xfrm>
          <a:prstGeom prst="rect">
            <a:avLst/>
          </a:prstGeom>
          <a:noFill/>
        </p:spPr>
        <p:txBody>
          <a:bodyPr wrap="square" rtlCol="0">
            <a:spAutoFit/>
          </a:bodyPr>
          <a:lstStyle/>
          <a:p>
            <a:r>
              <a:rPr lang="en-GB" sz="3600" dirty="0">
                <a:solidFill>
                  <a:srgbClr val="CC00CC"/>
                </a:solidFill>
              </a:rPr>
              <a:t>Is chimpanzee communication like language? </a:t>
            </a:r>
          </a:p>
        </p:txBody>
      </p:sp>
      <p:pic>
        <p:nvPicPr>
          <p:cNvPr id="3" name="Picture 2" descr="A drawing of a bird&#10;&#10;Description generated with high confidence">
            <a:extLst>
              <a:ext uri="{FF2B5EF4-FFF2-40B4-BE49-F238E27FC236}">
                <a16:creationId xmlns:a16="http://schemas.microsoft.com/office/drawing/2014/main" id="{4D7E5943-20BF-4FC8-A635-649A87972A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0503" y="64915"/>
            <a:ext cx="2085499" cy="1033483"/>
          </a:xfrm>
          <a:prstGeom prst="rect">
            <a:avLst/>
          </a:prstGeom>
        </p:spPr>
      </p:pic>
      <p:sp>
        <p:nvSpPr>
          <p:cNvPr id="4" name="Rectangle 3">
            <a:extLst>
              <a:ext uri="{FF2B5EF4-FFF2-40B4-BE49-F238E27FC236}">
                <a16:creationId xmlns:a16="http://schemas.microsoft.com/office/drawing/2014/main" id="{7ECE4C19-75C1-476E-AEAC-97F2A09C9A66}"/>
              </a:ext>
            </a:extLst>
          </p:cNvPr>
          <p:cNvSpPr/>
          <p:nvPr/>
        </p:nvSpPr>
        <p:spPr>
          <a:xfrm>
            <a:off x="4662054" y="5662881"/>
            <a:ext cx="4398818" cy="1200329"/>
          </a:xfrm>
          <a:prstGeom prst="rect">
            <a:avLst/>
          </a:prstGeom>
        </p:spPr>
        <p:txBody>
          <a:bodyPr wrap="square">
            <a:spAutoFit/>
          </a:bodyPr>
          <a:lstStyle/>
          <a:p>
            <a:r>
              <a:rPr lang="en-GB" dirty="0">
                <a:hlinkClick r:id="rId4"/>
              </a:rPr>
              <a:t>https://www.dropbox.com/sh/ae2l6f4wb6vusbr/AAC0Y4FYJNNc0zBi-efsc45la?dl=0&amp;preview=Chimps.mp4</a:t>
            </a:r>
            <a:endParaRPr lang="en-GB" dirty="0"/>
          </a:p>
          <a:p>
            <a:endParaRPr lang="en-GB" dirty="0"/>
          </a:p>
        </p:txBody>
      </p:sp>
      <p:pic>
        <p:nvPicPr>
          <p:cNvPr id="6" name="Picture 5" descr="A picture containing grass, tree, outdoor, animal&#10;&#10;Description generated with very high confidence">
            <a:extLst>
              <a:ext uri="{FF2B5EF4-FFF2-40B4-BE49-F238E27FC236}">
                <a16:creationId xmlns:a16="http://schemas.microsoft.com/office/drawing/2014/main" id="{59339CA6-F5A6-4998-8BDF-034DE25A39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6779" y="998665"/>
            <a:ext cx="3109477" cy="4664216"/>
          </a:xfrm>
          <a:prstGeom prst="rect">
            <a:avLst/>
          </a:prstGeom>
        </p:spPr>
      </p:pic>
      <p:pic>
        <p:nvPicPr>
          <p:cNvPr id="8" name="Picture 7" descr="A chimpanzee&#10;&#10;Description generated with high confidence">
            <a:extLst>
              <a:ext uri="{FF2B5EF4-FFF2-40B4-BE49-F238E27FC236}">
                <a16:creationId xmlns:a16="http://schemas.microsoft.com/office/drawing/2014/main" id="{E5937857-8B12-40E1-81A1-AAC0C7A2CD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8276" y="1594323"/>
            <a:ext cx="3246415" cy="4870386"/>
          </a:xfrm>
          <a:prstGeom prst="rect">
            <a:avLst/>
          </a:prstGeom>
        </p:spPr>
      </p:pic>
    </p:spTree>
    <p:extLst>
      <p:ext uri="{BB962C8B-B14F-4D97-AF65-F5344CB8AC3E}">
        <p14:creationId xmlns:p14="http://schemas.microsoft.com/office/powerpoint/2010/main" val="827454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rawing of a bird&#10;&#10;Description generated with high confidence">
            <a:extLst>
              <a:ext uri="{FF2B5EF4-FFF2-40B4-BE49-F238E27FC236}">
                <a16:creationId xmlns:a16="http://schemas.microsoft.com/office/drawing/2014/main" id="{CE1D6B7E-02CE-4348-8FB7-41E5EA626E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0503" y="64915"/>
            <a:ext cx="2085499" cy="1033483"/>
          </a:xfrm>
          <a:prstGeom prst="rect">
            <a:avLst/>
          </a:prstGeom>
        </p:spPr>
      </p:pic>
      <p:sp>
        <p:nvSpPr>
          <p:cNvPr id="3" name="TextBox 2">
            <a:extLst>
              <a:ext uri="{FF2B5EF4-FFF2-40B4-BE49-F238E27FC236}">
                <a16:creationId xmlns:a16="http://schemas.microsoft.com/office/drawing/2014/main" id="{7C17AC53-B1D9-478E-9947-5145E56D800F}"/>
              </a:ext>
            </a:extLst>
          </p:cNvPr>
          <p:cNvSpPr txBox="1"/>
          <p:nvPr/>
        </p:nvSpPr>
        <p:spPr>
          <a:xfrm>
            <a:off x="159976" y="128855"/>
            <a:ext cx="7231924" cy="1200329"/>
          </a:xfrm>
          <a:prstGeom prst="rect">
            <a:avLst/>
          </a:prstGeom>
          <a:noFill/>
        </p:spPr>
        <p:txBody>
          <a:bodyPr wrap="square" rtlCol="0">
            <a:spAutoFit/>
          </a:bodyPr>
          <a:lstStyle/>
          <a:p>
            <a:r>
              <a:rPr lang="en-GB" sz="3600" dirty="0">
                <a:solidFill>
                  <a:srgbClr val="CC00CC"/>
                </a:solidFill>
              </a:rPr>
              <a:t>Is chimpanzee communication like language? </a:t>
            </a:r>
          </a:p>
        </p:txBody>
      </p:sp>
      <p:pic>
        <p:nvPicPr>
          <p:cNvPr id="5" name="Picture 4" descr="A drawing of a cartoon character&#10;&#10;Description generated with high confidence">
            <a:extLst>
              <a:ext uri="{FF2B5EF4-FFF2-40B4-BE49-F238E27FC236}">
                <a16:creationId xmlns:a16="http://schemas.microsoft.com/office/drawing/2014/main" id="{CD82448E-E60E-4CBA-A158-544C195C96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7268" y="1002477"/>
            <a:ext cx="2383670" cy="2369398"/>
          </a:xfrm>
          <a:prstGeom prst="rect">
            <a:avLst/>
          </a:prstGeom>
        </p:spPr>
      </p:pic>
      <p:pic>
        <p:nvPicPr>
          <p:cNvPr id="7" name="Picture 6">
            <a:extLst>
              <a:ext uri="{FF2B5EF4-FFF2-40B4-BE49-F238E27FC236}">
                <a16:creationId xmlns:a16="http://schemas.microsoft.com/office/drawing/2014/main" id="{FC138A28-0B12-4430-B9DA-ECFDDE088D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019" y="1319355"/>
            <a:ext cx="3167522" cy="2146158"/>
          </a:xfrm>
          <a:prstGeom prst="rect">
            <a:avLst/>
          </a:prstGeom>
        </p:spPr>
      </p:pic>
      <p:pic>
        <p:nvPicPr>
          <p:cNvPr id="9" name="Picture 8" descr="A close up of a device&#10;&#10;Description generated with high confidence">
            <a:extLst>
              <a:ext uri="{FF2B5EF4-FFF2-40B4-BE49-F238E27FC236}">
                <a16:creationId xmlns:a16="http://schemas.microsoft.com/office/drawing/2014/main" id="{4CDAC43E-2E48-447A-8EDF-74D1D0D8E3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47695" y="826435"/>
            <a:ext cx="1810610" cy="2637870"/>
          </a:xfrm>
          <a:prstGeom prst="rect">
            <a:avLst/>
          </a:prstGeom>
        </p:spPr>
      </p:pic>
      <p:sp>
        <p:nvSpPr>
          <p:cNvPr id="10" name="TextBox 9">
            <a:extLst>
              <a:ext uri="{FF2B5EF4-FFF2-40B4-BE49-F238E27FC236}">
                <a16:creationId xmlns:a16="http://schemas.microsoft.com/office/drawing/2014/main" id="{7CD2760C-F278-4B11-BBAD-0D4AB52AA897}"/>
              </a:ext>
            </a:extLst>
          </p:cNvPr>
          <p:cNvSpPr txBox="1"/>
          <p:nvPr/>
        </p:nvSpPr>
        <p:spPr>
          <a:xfrm>
            <a:off x="227220" y="3506739"/>
            <a:ext cx="9451560"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002060"/>
                </a:solidFill>
              </a:rPr>
              <a:t>Language provides a set of meanings for different signals (words/gestures).</a:t>
            </a:r>
          </a:p>
          <a:p>
            <a:pPr marL="285750" indent="-285750">
              <a:buFont typeface="Arial" panose="020B0604020202020204" pitchFamily="34" charset="0"/>
              <a:buChar char="•"/>
            </a:pPr>
            <a:r>
              <a:rPr lang="en-US" sz="2800" dirty="0">
                <a:solidFill>
                  <a:srgbClr val="002060"/>
                </a:solidFill>
              </a:rPr>
              <a:t>Everyone who knows that language will understand these.</a:t>
            </a:r>
          </a:p>
          <a:p>
            <a:pPr marL="285750" indent="-285750">
              <a:buFont typeface="Arial" panose="020B0604020202020204" pitchFamily="34" charset="0"/>
              <a:buChar char="•"/>
            </a:pPr>
            <a:r>
              <a:rPr lang="en-US" sz="2800" dirty="0">
                <a:solidFill>
                  <a:srgbClr val="002060"/>
                </a:solidFill>
              </a:rPr>
              <a:t>Language allows you to </a:t>
            </a:r>
            <a:r>
              <a:rPr lang="en-US" sz="2800" i="1" dirty="0">
                <a:solidFill>
                  <a:srgbClr val="002060"/>
                </a:solidFill>
              </a:rPr>
              <a:t>combine</a:t>
            </a:r>
            <a:r>
              <a:rPr lang="en-US" sz="2800" dirty="0">
                <a:solidFill>
                  <a:srgbClr val="002060"/>
                </a:solidFill>
              </a:rPr>
              <a:t> signals in different ways to </a:t>
            </a:r>
            <a:r>
              <a:rPr lang="en-US" sz="2800" i="1" dirty="0">
                <a:solidFill>
                  <a:srgbClr val="002060"/>
                </a:solidFill>
              </a:rPr>
              <a:t>mean different things</a:t>
            </a:r>
            <a:r>
              <a:rPr lang="en-US" sz="2800" dirty="0">
                <a:solidFill>
                  <a:srgbClr val="002060"/>
                </a:solidFill>
              </a:rPr>
              <a:t> (it has grammar)</a:t>
            </a:r>
          </a:p>
          <a:p>
            <a:pPr marL="285750" indent="-285750">
              <a:buFont typeface="Arial" panose="020B0604020202020204" pitchFamily="34" charset="0"/>
              <a:buChar char="•"/>
            </a:pPr>
            <a:r>
              <a:rPr lang="en-US" sz="2800" dirty="0">
                <a:solidFill>
                  <a:srgbClr val="CC00CC"/>
                </a:solidFill>
              </a:rPr>
              <a:t>Researchers</a:t>
            </a:r>
            <a:r>
              <a:rPr lang="en-US" sz="2800" dirty="0">
                <a:solidFill>
                  <a:srgbClr val="002060"/>
                </a:solidFill>
              </a:rPr>
              <a:t> are trying to find out if chimpanzee communication has these features.</a:t>
            </a:r>
          </a:p>
        </p:txBody>
      </p:sp>
    </p:spTree>
    <p:extLst>
      <p:ext uri="{BB962C8B-B14F-4D97-AF65-F5344CB8AC3E}">
        <p14:creationId xmlns:p14="http://schemas.microsoft.com/office/powerpoint/2010/main" val="1834316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26B480-1457-4EC3-8AE4-B03C3F7E51A0}"/>
              </a:ext>
            </a:extLst>
          </p:cNvPr>
          <p:cNvSpPr txBox="1"/>
          <p:nvPr/>
        </p:nvSpPr>
        <p:spPr>
          <a:xfrm>
            <a:off x="357809" y="397565"/>
            <a:ext cx="7722704" cy="646331"/>
          </a:xfrm>
          <a:prstGeom prst="rect">
            <a:avLst/>
          </a:prstGeom>
          <a:noFill/>
        </p:spPr>
        <p:txBody>
          <a:bodyPr wrap="square" rtlCol="0">
            <a:spAutoFit/>
          </a:bodyPr>
          <a:lstStyle/>
          <a:p>
            <a:r>
              <a:rPr lang="en-GB" sz="3600" dirty="0">
                <a:solidFill>
                  <a:srgbClr val="CC00CC"/>
                </a:solidFill>
              </a:rPr>
              <a:t>Make up your own chimp gestures! </a:t>
            </a:r>
          </a:p>
        </p:txBody>
      </p:sp>
      <p:pic>
        <p:nvPicPr>
          <p:cNvPr id="3" name="Picture 2">
            <a:extLst>
              <a:ext uri="{FF2B5EF4-FFF2-40B4-BE49-F238E27FC236}">
                <a16:creationId xmlns:a16="http://schemas.microsoft.com/office/drawing/2014/main" id="{F4F80C1F-D9EE-4633-BEE0-A6FB927644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019" y="1170973"/>
            <a:ext cx="3386520" cy="2294540"/>
          </a:xfrm>
          <a:prstGeom prst="rect">
            <a:avLst/>
          </a:prstGeom>
        </p:spPr>
      </p:pic>
      <p:pic>
        <p:nvPicPr>
          <p:cNvPr id="4" name="Picture 3" descr="A close up of a device&#10;&#10;Description generated with high confidence">
            <a:extLst>
              <a:ext uri="{FF2B5EF4-FFF2-40B4-BE49-F238E27FC236}">
                <a16:creationId xmlns:a16="http://schemas.microsoft.com/office/drawing/2014/main" id="{8F154D23-33EF-4FE4-978F-C352B018CC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475" y="3658457"/>
            <a:ext cx="2002386" cy="2917268"/>
          </a:xfrm>
          <a:prstGeom prst="rect">
            <a:avLst/>
          </a:prstGeom>
        </p:spPr>
      </p:pic>
      <p:sp>
        <p:nvSpPr>
          <p:cNvPr id="5" name="TextBox 4">
            <a:extLst>
              <a:ext uri="{FF2B5EF4-FFF2-40B4-BE49-F238E27FC236}">
                <a16:creationId xmlns:a16="http://schemas.microsoft.com/office/drawing/2014/main" id="{24DA6FA8-2982-4826-801A-700D66D7AECE}"/>
              </a:ext>
            </a:extLst>
          </p:cNvPr>
          <p:cNvSpPr txBox="1"/>
          <p:nvPr/>
        </p:nvSpPr>
        <p:spPr>
          <a:xfrm>
            <a:off x="4422912" y="1319355"/>
            <a:ext cx="4695427" cy="4678204"/>
          </a:xfrm>
          <a:prstGeom prst="rect">
            <a:avLst/>
          </a:prstGeom>
          <a:noFill/>
        </p:spPr>
        <p:txBody>
          <a:bodyPr wrap="square" rtlCol="0">
            <a:spAutoFit/>
          </a:bodyPr>
          <a:lstStyle/>
          <a:p>
            <a:pPr fontAlgn="base"/>
            <a:r>
              <a:rPr lang="en-GB" sz="2800" dirty="0">
                <a:solidFill>
                  <a:srgbClr val="002060"/>
                </a:solidFill>
              </a:rPr>
              <a:t>How would you use your body to signal these messages to other chimps in your group?</a:t>
            </a:r>
          </a:p>
          <a:p>
            <a:pPr fontAlgn="base"/>
            <a:endParaRPr lang="en-GB" sz="2800" dirty="0">
              <a:solidFill>
                <a:srgbClr val="002060"/>
              </a:solidFill>
            </a:endParaRPr>
          </a:p>
          <a:p>
            <a:pPr fontAlgn="base"/>
            <a:r>
              <a:rPr lang="en-GB" sz="2800" dirty="0">
                <a:solidFill>
                  <a:srgbClr val="002060"/>
                </a:solidFill>
              </a:rPr>
              <a:t>Which gestures could be used to communicate the following? </a:t>
            </a:r>
          </a:p>
          <a:p>
            <a:pPr marL="457200" lvl="0" indent="-457200" fontAlgn="base">
              <a:buFont typeface="Arial" panose="020B0604020202020204" pitchFamily="34" charset="0"/>
              <a:buChar char="•"/>
            </a:pPr>
            <a:r>
              <a:rPr lang="en-GB" sz="2800" dirty="0">
                <a:solidFill>
                  <a:srgbClr val="002060"/>
                </a:solidFill>
              </a:rPr>
              <a:t>I am your friend.</a:t>
            </a:r>
          </a:p>
          <a:p>
            <a:pPr marL="457200" lvl="0" indent="-457200" fontAlgn="base">
              <a:buFont typeface="Arial" panose="020B0604020202020204" pitchFamily="34" charset="0"/>
              <a:buChar char="•"/>
            </a:pPr>
            <a:r>
              <a:rPr lang="en-GB" sz="2800" dirty="0">
                <a:solidFill>
                  <a:srgbClr val="002060"/>
                </a:solidFill>
              </a:rPr>
              <a:t>I don’t like that food.</a:t>
            </a:r>
          </a:p>
          <a:p>
            <a:pPr marL="457200" lvl="0" indent="-457200" fontAlgn="base">
              <a:buFont typeface="Arial" panose="020B0604020202020204" pitchFamily="34" charset="0"/>
              <a:buChar char="•"/>
            </a:pPr>
            <a:r>
              <a:rPr lang="en-GB" sz="2800" dirty="0">
                <a:solidFill>
                  <a:srgbClr val="002060"/>
                </a:solidFill>
              </a:rPr>
              <a:t>I want to play.</a:t>
            </a:r>
          </a:p>
          <a:p>
            <a:pPr marL="457200" lvl="0" indent="-457200" fontAlgn="base">
              <a:buFont typeface="Arial" panose="020B0604020202020204" pitchFamily="34" charset="0"/>
              <a:buChar char="•"/>
            </a:pPr>
            <a:r>
              <a:rPr lang="en-GB" sz="2800" dirty="0">
                <a:solidFill>
                  <a:srgbClr val="002060"/>
                </a:solidFill>
              </a:rPr>
              <a:t>I am tired. </a:t>
            </a:r>
          </a:p>
          <a:p>
            <a:endParaRPr lang="en-GB" dirty="0"/>
          </a:p>
        </p:txBody>
      </p:sp>
      <p:pic>
        <p:nvPicPr>
          <p:cNvPr id="6" name="Picture 5" descr="A drawing of a bird&#10;&#10;Description generated with high confidence">
            <a:extLst>
              <a:ext uri="{FF2B5EF4-FFF2-40B4-BE49-F238E27FC236}">
                <a16:creationId xmlns:a16="http://schemas.microsoft.com/office/drawing/2014/main" id="{A4176178-61C4-483A-B64B-A6A34A1B8C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0501" y="77855"/>
            <a:ext cx="2085499" cy="1033483"/>
          </a:xfrm>
          <a:prstGeom prst="rect">
            <a:avLst/>
          </a:prstGeom>
        </p:spPr>
      </p:pic>
    </p:spTree>
    <p:extLst>
      <p:ext uri="{BB962C8B-B14F-4D97-AF65-F5344CB8AC3E}">
        <p14:creationId xmlns:p14="http://schemas.microsoft.com/office/powerpoint/2010/main" val="29346024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5BA1BC1-9247-4619-A49D-FD4535615B09}"/>
              </a:ext>
            </a:extLst>
          </p:cNvPr>
          <p:cNvPicPr>
            <a:picLocks noChangeAspect="1"/>
          </p:cNvPicPr>
          <p:nvPr/>
        </p:nvPicPr>
        <p:blipFill>
          <a:blip r:embed="rId3"/>
          <a:stretch>
            <a:fillRect/>
          </a:stretch>
        </p:blipFill>
        <p:spPr>
          <a:xfrm>
            <a:off x="4808660" y="5254697"/>
            <a:ext cx="1064399" cy="1470165"/>
          </a:xfrm>
          <a:prstGeom prst="rect">
            <a:avLst/>
          </a:prstGeom>
        </p:spPr>
      </p:pic>
      <p:pic>
        <p:nvPicPr>
          <p:cNvPr id="9" name="Picture 8">
            <a:extLst>
              <a:ext uri="{FF2B5EF4-FFF2-40B4-BE49-F238E27FC236}">
                <a16:creationId xmlns:a16="http://schemas.microsoft.com/office/drawing/2014/main" id="{E6BE9FE4-5451-4646-9727-BB6CF329C85B}"/>
              </a:ext>
            </a:extLst>
          </p:cNvPr>
          <p:cNvPicPr>
            <a:picLocks noChangeAspect="1"/>
          </p:cNvPicPr>
          <p:nvPr/>
        </p:nvPicPr>
        <p:blipFill>
          <a:blip r:embed="rId4"/>
          <a:stretch>
            <a:fillRect/>
          </a:stretch>
        </p:blipFill>
        <p:spPr>
          <a:xfrm>
            <a:off x="7085418" y="5250190"/>
            <a:ext cx="1470165" cy="1470165"/>
          </a:xfrm>
          <a:prstGeom prst="rect">
            <a:avLst/>
          </a:prstGeom>
        </p:spPr>
      </p:pic>
      <p:pic>
        <p:nvPicPr>
          <p:cNvPr id="2" name="Picture 1" descr="A drawing of a bird&#10;&#10;Description generated with high confidence">
            <a:extLst>
              <a:ext uri="{FF2B5EF4-FFF2-40B4-BE49-F238E27FC236}">
                <a16:creationId xmlns:a16="http://schemas.microsoft.com/office/drawing/2014/main" id="{E26948BC-5B47-46FE-A125-A9F08C0CF5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0501" y="77855"/>
            <a:ext cx="2085499" cy="1033483"/>
          </a:xfrm>
          <a:prstGeom prst="rect">
            <a:avLst/>
          </a:prstGeom>
        </p:spPr>
      </p:pic>
      <p:sp>
        <p:nvSpPr>
          <p:cNvPr id="3" name="Speech Bubble: Oval 2">
            <a:extLst>
              <a:ext uri="{FF2B5EF4-FFF2-40B4-BE49-F238E27FC236}">
                <a16:creationId xmlns:a16="http://schemas.microsoft.com/office/drawing/2014/main" id="{6F07F45F-2190-4022-B041-B96059027F60}"/>
              </a:ext>
            </a:extLst>
          </p:cNvPr>
          <p:cNvSpPr/>
          <p:nvPr/>
        </p:nvSpPr>
        <p:spPr>
          <a:xfrm>
            <a:off x="108953" y="155043"/>
            <a:ext cx="3505836" cy="1967430"/>
          </a:xfrm>
          <a:prstGeom prst="wedgeEllipseCallout">
            <a:avLst>
              <a:gd name="adj1" fmla="val 52724"/>
              <a:gd name="adj2" fmla="val 4596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Today we thought about:</a:t>
            </a:r>
          </a:p>
        </p:txBody>
      </p:sp>
      <p:pic>
        <p:nvPicPr>
          <p:cNvPr id="4" name="Picture 3">
            <a:extLst>
              <a:ext uri="{FF2B5EF4-FFF2-40B4-BE49-F238E27FC236}">
                <a16:creationId xmlns:a16="http://schemas.microsoft.com/office/drawing/2014/main" id="{81D27CA2-8937-4128-84C4-F164B0F271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15688" y="594596"/>
            <a:ext cx="3386520" cy="2294540"/>
          </a:xfrm>
          <a:prstGeom prst="rect">
            <a:avLst/>
          </a:prstGeom>
        </p:spPr>
      </p:pic>
      <p:pic>
        <p:nvPicPr>
          <p:cNvPr id="5" name="Picture 4">
            <a:extLst>
              <a:ext uri="{FF2B5EF4-FFF2-40B4-BE49-F238E27FC236}">
                <a16:creationId xmlns:a16="http://schemas.microsoft.com/office/drawing/2014/main" id="{BA8BB37D-F113-493D-96C4-C427333C009C}"/>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72237" y="4093180"/>
            <a:ext cx="2715692" cy="1284696"/>
          </a:xfrm>
          <a:prstGeom prst="rect">
            <a:avLst/>
          </a:prstGeom>
        </p:spPr>
      </p:pic>
      <p:pic>
        <p:nvPicPr>
          <p:cNvPr id="6" name="Picture 5" descr="A close up of an animal&#10;&#10;Description generated with very high confidence">
            <a:extLst>
              <a:ext uri="{FF2B5EF4-FFF2-40B4-BE49-F238E27FC236}">
                <a16:creationId xmlns:a16="http://schemas.microsoft.com/office/drawing/2014/main" id="{A668B6FB-C6B4-4DFF-B465-6B1E22A889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25892" y="3002929"/>
            <a:ext cx="2091435" cy="3136145"/>
          </a:xfrm>
          <a:prstGeom prst="rect">
            <a:avLst/>
          </a:prstGeom>
        </p:spPr>
      </p:pic>
      <p:pic>
        <p:nvPicPr>
          <p:cNvPr id="7" name="Google Shape;154;p17">
            <a:extLst>
              <a:ext uri="{FF2B5EF4-FFF2-40B4-BE49-F238E27FC236}">
                <a16:creationId xmlns:a16="http://schemas.microsoft.com/office/drawing/2014/main" id="{2B0F3C9C-A084-44A7-AC80-B2221F936799}"/>
              </a:ext>
            </a:extLst>
          </p:cNvPr>
          <p:cNvPicPr preferRelativeResize="0"/>
          <p:nvPr/>
        </p:nvPicPr>
        <p:blipFill rotWithShape="1">
          <a:blip r:embed="rId10">
            <a:alphaModFix/>
          </a:blip>
          <a:srcRect/>
          <a:stretch/>
        </p:blipFill>
        <p:spPr>
          <a:xfrm>
            <a:off x="6951740" y="2889136"/>
            <a:ext cx="2837656" cy="2239169"/>
          </a:xfrm>
          <a:prstGeom prst="rect">
            <a:avLst/>
          </a:prstGeom>
          <a:noFill/>
          <a:ln>
            <a:noFill/>
          </a:ln>
        </p:spPr>
      </p:pic>
      <p:sp>
        <p:nvSpPr>
          <p:cNvPr id="8" name="Google Shape;157;p17">
            <a:extLst>
              <a:ext uri="{FF2B5EF4-FFF2-40B4-BE49-F238E27FC236}">
                <a16:creationId xmlns:a16="http://schemas.microsoft.com/office/drawing/2014/main" id="{84E97DEB-7EE3-4AC6-A928-94F4FF17099C}"/>
              </a:ext>
            </a:extLst>
          </p:cNvPr>
          <p:cNvSpPr/>
          <p:nvPr/>
        </p:nvSpPr>
        <p:spPr>
          <a:xfrm>
            <a:off x="8502208" y="5267454"/>
            <a:ext cx="1111131" cy="869409"/>
          </a:xfrm>
          <a:prstGeom prst="wedgeRoundRectCallout">
            <a:avLst>
              <a:gd name="adj1" fmla="val -39982"/>
              <a:gd name="adj2" fmla="val -147090"/>
              <a:gd name="adj3"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74283" tIns="37131" rIns="74283" bIns="37131" anchor="ctr" anchorCtr="0">
            <a:noAutofit/>
          </a:bodyPr>
          <a:lstStyle/>
          <a:p>
            <a:pPr algn="ctr"/>
            <a:r>
              <a:rPr lang="en-US" sz="1463" dirty="0">
                <a:solidFill>
                  <a:schemeClr val="lt1"/>
                </a:solidFill>
                <a:latin typeface="Calibri"/>
                <a:ea typeface="Calibri"/>
                <a:cs typeface="Calibri"/>
                <a:sym typeface="Calibri"/>
              </a:rPr>
              <a:t>Look at that!</a:t>
            </a:r>
            <a:endParaRPr sz="1463" dirty="0"/>
          </a:p>
        </p:txBody>
      </p:sp>
      <p:pic>
        <p:nvPicPr>
          <p:cNvPr id="10" name="Picture 9">
            <a:extLst>
              <a:ext uri="{FF2B5EF4-FFF2-40B4-BE49-F238E27FC236}">
                <a16:creationId xmlns:a16="http://schemas.microsoft.com/office/drawing/2014/main" id="{2FE533D8-FDBA-4FB3-9D27-1B6203E1A999}"/>
              </a:ext>
            </a:extLst>
          </p:cNvPr>
          <p:cNvPicPr>
            <a:picLocks noChangeAspect="1"/>
          </p:cNvPicPr>
          <p:nvPr/>
        </p:nvPicPr>
        <p:blipFill>
          <a:blip r:embed="rId11"/>
          <a:stretch>
            <a:fillRect/>
          </a:stretch>
        </p:blipFill>
        <p:spPr>
          <a:xfrm>
            <a:off x="5907568" y="5388428"/>
            <a:ext cx="1380805" cy="1380805"/>
          </a:xfrm>
          <a:prstGeom prst="rect">
            <a:avLst/>
          </a:prstGeom>
        </p:spPr>
      </p:pic>
      <p:pic>
        <p:nvPicPr>
          <p:cNvPr id="12" name="Picture 11">
            <a:extLst>
              <a:ext uri="{FF2B5EF4-FFF2-40B4-BE49-F238E27FC236}">
                <a16:creationId xmlns:a16="http://schemas.microsoft.com/office/drawing/2014/main" id="{3ADBA6F4-6250-4FD6-BA27-1F8B11D6DD97}"/>
              </a:ext>
            </a:extLst>
          </p:cNvPr>
          <p:cNvPicPr>
            <a:picLocks noChangeAspect="1"/>
          </p:cNvPicPr>
          <p:nvPr/>
        </p:nvPicPr>
        <p:blipFill>
          <a:blip r:embed="rId12"/>
          <a:stretch>
            <a:fillRect/>
          </a:stretch>
        </p:blipFill>
        <p:spPr>
          <a:xfrm>
            <a:off x="4831576" y="3253374"/>
            <a:ext cx="1770816" cy="1770816"/>
          </a:xfrm>
          <a:prstGeom prst="rect">
            <a:avLst/>
          </a:prstGeom>
        </p:spPr>
      </p:pic>
      <p:sp>
        <p:nvSpPr>
          <p:cNvPr id="13" name="TextBox 12">
            <a:extLst>
              <a:ext uri="{FF2B5EF4-FFF2-40B4-BE49-F238E27FC236}">
                <a16:creationId xmlns:a16="http://schemas.microsoft.com/office/drawing/2014/main" id="{B6D119F8-58D5-4F0E-81CA-9F3844FB23F3}"/>
              </a:ext>
            </a:extLst>
          </p:cNvPr>
          <p:cNvSpPr txBox="1"/>
          <p:nvPr/>
        </p:nvSpPr>
        <p:spPr>
          <a:xfrm>
            <a:off x="405161" y="2315730"/>
            <a:ext cx="4705501" cy="830997"/>
          </a:xfrm>
          <a:prstGeom prst="rect">
            <a:avLst/>
          </a:prstGeom>
          <a:noFill/>
        </p:spPr>
        <p:txBody>
          <a:bodyPr wrap="square" rtlCol="0">
            <a:spAutoFit/>
          </a:bodyPr>
          <a:lstStyle/>
          <a:p>
            <a:r>
              <a:rPr lang="en-GB" sz="2400" dirty="0">
                <a:solidFill>
                  <a:srgbClr val="CC00CC"/>
                </a:solidFill>
              </a:rPr>
              <a:t>Is chimpanzee communication like language? </a:t>
            </a:r>
          </a:p>
        </p:txBody>
      </p:sp>
    </p:spTree>
    <p:extLst>
      <p:ext uri="{BB962C8B-B14F-4D97-AF65-F5344CB8AC3E}">
        <p14:creationId xmlns:p14="http://schemas.microsoft.com/office/powerpoint/2010/main" val="1978491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drawing of a bird&#10;&#10;Description generated with high confidence">
            <a:extLst>
              <a:ext uri="{FF2B5EF4-FFF2-40B4-BE49-F238E27FC236}">
                <a16:creationId xmlns:a16="http://schemas.microsoft.com/office/drawing/2014/main" id="{0A1084DB-F4B0-4E86-8EF5-048E84D8FE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0503" y="64915"/>
            <a:ext cx="2085499" cy="1033483"/>
          </a:xfrm>
          <a:prstGeom prst="rect">
            <a:avLst/>
          </a:prstGeom>
        </p:spPr>
      </p:pic>
      <p:pic>
        <p:nvPicPr>
          <p:cNvPr id="4" name="Content Placeholder 3" descr="A close up of a baby&#10;&#10;Description generated with high confidence">
            <a:extLst>
              <a:ext uri="{FF2B5EF4-FFF2-40B4-BE49-F238E27FC236}">
                <a16:creationId xmlns:a16="http://schemas.microsoft.com/office/drawing/2014/main" id="{2CB9017F-477D-4DD0-B919-94C33E06C698}"/>
              </a:ext>
            </a:extLst>
          </p:cNvPr>
          <p:cNvPicPr>
            <a:picLocks noGrp="1" noChangeAspect="1"/>
          </p:cNvPicPr>
          <p:nvPr>
            <p:ph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705224" y="438501"/>
            <a:ext cx="5541680" cy="1417828"/>
          </a:xfrm>
          <a:prstGeom prst="rect">
            <a:avLst/>
          </a:prstGeom>
        </p:spPr>
      </p:pic>
      <p:pic>
        <p:nvPicPr>
          <p:cNvPr id="6" name="Content Placeholder 4" descr="A chimpanzee that is standing in the grass&#10;&#10;Description generated with very high confidence">
            <a:extLst>
              <a:ext uri="{FF2B5EF4-FFF2-40B4-BE49-F238E27FC236}">
                <a16:creationId xmlns:a16="http://schemas.microsoft.com/office/drawing/2014/main" id="{EBB49BCA-FFE7-4A99-9A18-962FFA467346}"/>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205908" y="3257916"/>
            <a:ext cx="3614595" cy="2400317"/>
          </a:xfrm>
          <a:prstGeom prst="rect">
            <a:avLst/>
          </a:prstGeom>
        </p:spPr>
      </p:pic>
      <p:sp>
        <p:nvSpPr>
          <p:cNvPr id="8" name="Google Shape;410;p48">
            <a:extLst>
              <a:ext uri="{FF2B5EF4-FFF2-40B4-BE49-F238E27FC236}">
                <a16:creationId xmlns:a16="http://schemas.microsoft.com/office/drawing/2014/main" id="{6537384C-CD6C-4A3F-B862-05A4C9148469}"/>
              </a:ext>
            </a:extLst>
          </p:cNvPr>
          <p:cNvSpPr/>
          <p:nvPr/>
        </p:nvSpPr>
        <p:spPr>
          <a:xfrm>
            <a:off x="229033" y="5982098"/>
            <a:ext cx="1422611" cy="739200"/>
          </a:xfrm>
          <a:prstGeom prst="homePlate">
            <a:avLst>
              <a:gd name="adj" fmla="val 41844"/>
            </a:avLst>
          </a:prstGeom>
          <a:solidFill>
            <a:schemeClr val="dk1"/>
          </a:solidFill>
          <a:ln w="12700" cap="flat" cmpd="sng">
            <a:solidFill>
              <a:srgbClr val="31538F"/>
            </a:solidFill>
            <a:prstDash val="solid"/>
            <a:miter lim="800000"/>
            <a:headEnd type="none" w="sm" len="sm"/>
            <a:tailEnd type="none" w="sm" len="sm"/>
          </a:ln>
        </p:spPr>
        <p:txBody>
          <a:bodyPr spcFirstLastPara="1" wrap="square" lIns="91433" tIns="45700" rIns="91433" bIns="45700" anchor="ctr" anchorCtr="0">
            <a:noAutofit/>
          </a:bodyPr>
          <a:lstStyle/>
          <a:p>
            <a:pPr algn="ctr"/>
            <a:r>
              <a:rPr lang="en" sz="1867" dirty="0">
                <a:solidFill>
                  <a:schemeClr val="lt1"/>
                </a:solidFill>
                <a:latin typeface="Calibri"/>
                <a:ea typeface="Calibri"/>
                <a:cs typeface="Calibri"/>
                <a:sym typeface="Calibri"/>
              </a:rPr>
              <a:t>Question</a:t>
            </a:r>
            <a:endParaRPr sz="1467" dirty="0"/>
          </a:p>
        </p:txBody>
      </p:sp>
      <p:sp>
        <p:nvSpPr>
          <p:cNvPr id="10" name="Google Shape;411;p48">
            <a:extLst>
              <a:ext uri="{FF2B5EF4-FFF2-40B4-BE49-F238E27FC236}">
                <a16:creationId xmlns:a16="http://schemas.microsoft.com/office/drawing/2014/main" id="{67750AAC-27CB-4C65-87E9-A81C5B985F6F}"/>
              </a:ext>
            </a:extLst>
          </p:cNvPr>
          <p:cNvSpPr/>
          <p:nvPr/>
        </p:nvSpPr>
        <p:spPr>
          <a:xfrm>
            <a:off x="1576001" y="6010259"/>
            <a:ext cx="1785078" cy="711041"/>
          </a:xfrm>
          <a:prstGeom prst="chevron">
            <a:avLst>
              <a:gd name="adj" fmla="val 36842"/>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33" tIns="45700" rIns="91433" bIns="45700" anchor="ctr" anchorCtr="0">
            <a:noAutofit/>
          </a:bodyPr>
          <a:lstStyle/>
          <a:p>
            <a:pPr algn="ctr"/>
            <a:r>
              <a:rPr lang="en" sz="1867" dirty="0">
                <a:solidFill>
                  <a:schemeClr val="lt1"/>
                </a:solidFill>
                <a:latin typeface="Calibri"/>
                <a:ea typeface="Calibri"/>
                <a:cs typeface="Calibri"/>
                <a:sym typeface="Calibri"/>
              </a:rPr>
              <a:t>Hypothesis</a:t>
            </a:r>
            <a:endParaRPr sz="1467" dirty="0"/>
          </a:p>
        </p:txBody>
      </p:sp>
      <p:sp>
        <p:nvSpPr>
          <p:cNvPr id="11" name="Google Shape;412;p48">
            <a:extLst>
              <a:ext uri="{FF2B5EF4-FFF2-40B4-BE49-F238E27FC236}">
                <a16:creationId xmlns:a16="http://schemas.microsoft.com/office/drawing/2014/main" id="{F325557E-D288-4514-A325-7ED9896F9509}"/>
              </a:ext>
            </a:extLst>
          </p:cNvPr>
          <p:cNvSpPr/>
          <p:nvPr/>
        </p:nvSpPr>
        <p:spPr>
          <a:xfrm>
            <a:off x="3283865" y="5996177"/>
            <a:ext cx="1876471" cy="739200"/>
          </a:xfrm>
          <a:prstGeom prst="chevron">
            <a:avLst>
              <a:gd name="adj" fmla="val 36842"/>
            </a:avLst>
          </a:prstGeom>
          <a:solidFill>
            <a:srgbClr val="92D050"/>
          </a:solidFill>
          <a:ln w="12700" cap="flat" cmpd="sng">
            <a:solidFill>
              <a:srgbClr val="31538F"/>
            </a:solidFill>
            <a:prstDash val="solid"/>
            <a:miter lim="800000"/>
            <a:headEnd type="none" w="sm" len="sm"/>
            <a:tailEnd type="none" w="sm" len="sm"/>
          </a:ln>
        </p:spPr>
        <p:txBody>
          <a:bodyPr spcFirstLastPara="1" wrap="square" lIns="91433" tIns="45700" rIns="91433" bIns="45700" anchor="ctr" anchorCtr="0">
            <a:noAutofit/>
          </a:bodyPr>
          <a:lstStyle/>
          <a:p>
            <a:pPr algn="ctr"/>
            <a:r>
              <a:rPr lang="en" sz="1867" dirty="0">
                <a:solidFill>
                  <a:schemeClr val="lt1"/>
                </a:solidFill>
                <a:latin typeface="Calibri"/>
                <a:ea typeface="Calibri"/>
                <a:cs typeface="Calibri"/>
                <a:sym typeface="Calibri"/>
              </a:rPr>
              <a:t>Experiment</a:t>
            </a:r>
            <a:endParaRPr sz="1467" dirty="0"/>
          </a:p>
        </p:txBody>
      </p:sp>
      <p:sp>
        <p:nvSpPr>
          <p:cNvPr id="12" name="Google Shape;415;p48">
            <a:extLst>
              <a:ext uri="{FF2B5EF4-FFF2-40B4-BE49-F238E27FC236}">
                <a16:creationId xmlns:a16="http://schemas.microsoft.com/office/drawing/2014/main" id="{25D3C784-2EA7-488C-B0C1-F7E8B7F7EAFA}"/>
              </a:ext>
            </a:extLst>
          </p:cNvPr>
          <p:cNvSpPr/>
          <p:nvPr/>
        </p:nvSpPr>
        <p:spPr>
          <a:xfrm>
            <a:off x="5068810" y="5996177"/>
            <a:ext cx="1974800" cy="739200"/>
          </a:xfrm>
          <a:prstGeom prst="chevron">
            <a:avLst>
              <a:gd name="adj" fmla="val 36842"/>
            </a:avLst>
          </a:prstGeom>
          <a:solidFill>
            <a:schemeClr val="accent3"/>
          </a:solidFill>
          <a:ln w="12700" cap="flat" cmpd="sng">
            <a:solidFill>
              <a:srgbClr val="31538F"/>
            </a:solidFill>
            <a:prstDash val="solid"/>
            <a:miter lim="800000"/>
            <a:headEnd type="none" w="sm" len="sm"/>
            <a:tailEnd type="none" w="sm" len="sm"/>
          </a:ln>
        </p:spPr>
        <p:txBody>
          <a:bodyPr spcFirstLastPara="1" wrap="square" lIns="91433" tIns="45700" rIns="91433" bIns="45700" anchor="ctr" anchorCtr="0">
            <a:noAutofit/>
          </a:bodyPr>
          <a:lstStyle/>
          <a:p>
            <a:pPr algn="ctr"/>
            <a:r>
              <a:rPr lang="en" sz="1867" dirty="0">
                <a:solidFill>
                  <a:schemeClr val="lt1"/>
                </a:solidFill>
                <a:latin typeface="Calibri"/>
                <a:ea typeface="Calibri"/>
                <a:cs typeface="Calibri"/>
                <a:sym typeface="Calibri"/>
              </a:rPr>
              <a:t>Results</a:t>
            </a:r>
            <a:endParaRPr sz="1467" dirty="0"/>
          </a:p>
        </p:txBody>
      </p:sp>
      <p:sp>
        <p:nvSpPr>
          <p:cNvPr id="13" name="Google Shape;419;p48">
            <a:extLst>
              <a:ext uri="{FF2B5EF4-FFF2-40B4-BE49-F238E27FC236}">
                <a16:creationId xmlns:a16="http://schemas.microsoft.com/office/drawing/2014/main" id="{8B15691B-C0D9-4E80-8935-9EB017264E28}"/>
              </a:ext>
            </a:extLst>
          </p:cNvPr>
          <p:cNvSpPr/>
          <p:nvPr/>
        </p:nvSpPr>
        <p:spPr>
          <a:xfrm>
            <a:off x="6917148" y="5982098"/>
            <a:ext cx="2208000" cy="748000"/>
          </a:xfrm>
          <a:prstGeom prst="chevron">
            <a:avLst>
              <a:gd name="adj" fmla="val 36842"/>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33" tIns="45700" rIns="91433" bIns="45700" anchor="ctr" anchorCtr="0">
            <a:noAutofit/>
          </a:bodyPr>
          <a:lstStyle/>
          <a:p>
            <a:pPr algn="ctr"/>
            <a:r>
              <a:rPr lang="en" sz="1867" dirty="0">
                <a:solidFill>
                  <a:schemeClr val="lt1"/>
                </a:solidFill>
                <a:latin typeface="Calibri"/>
                <a:ea typeface="Calibri"/>
                <a:cs typeface="Calibri"/>
                <a:sym typeface="Calibri"/>
              </a:rPr>
              <a:t>Interpretation</a:t>
            </a:r>
            <a:endParaRPr sz="1467" dirty="0"/>
          </a:p>
        </p:txBody>
      </p:sp>
      <p:sp>
        <p:nvSpPr>
          <p:cNvPr id="14" name="Speech Bubble: Oval 13">
            <a:extLst>
              <a:ext uri="{FF2B5EF4-FFF2-40B4-BE49-F238E27FC236}">
                <a16:creationId xmlns:a16="http://schemas.microsoft.com/office/drawing/2014/main" id="{0483C3B4-6637-423C-B383-47E872739F7C}"/>
              </a:ext>
            </a:extLst>
          </p:cNvPr>
          <p:cNvSpPr/>
          <p:nvPr/>
        </p:nvSpPr>
        <p:spPr>
          <a:xfrm>
            <a:off x="108953" y="155043"/>
            <a:ext cx="3505836" cy="1967430"/>
          </a:xfrm>
          <a:prstGeom prst="wedgeEllipseCallout">
            <a:avLst>
              <a:gd name="adj1" fmla="val 52724"/>
              <a:gd name="adj2" fmla="val 4596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Last time we thought about:</a:t>
            </a:r>
          </a:p>
        </p:txBody>
      </p:sp>
      <p:pic>
        <p:nvPicPr>
          <p:cNvPr id="9" name="Picture 8" descr="A screenshot of a cell phone&#10;&#10;Description generated with very high confidence">
            <a:extLst>
              <a:ext uri="{FF2B5EF4-FFF2-40B4-BE49-F238E27FC236}">
                <a16:creationId xmlns:a16="http://schemas.microsoft.com/office/drawing/2014/main" id="{F8DB0F12-A224-405A-BE62-7F6CB637B4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9031" y="2470558"/>
            <a:ext cx="3929434" cy="2761008"/>
          </a:xfrm>
          <a:prstGeom prst="rect">
            <a:avLst/>
          </a:prstGeom>
        </p:spPr>
      </p:pic>
      <p:pic>
        <p:nvPicPr>
          <p:cNvPr id="5" name="Picture 4" descr="A close up of a Capuchin monkey&#10;&#10;Description generated with very high confidence">
            <a:extLst>
              <a:ext uri="{FF2B5EF4-FFF2-40B4-BE49-F238E27FC236}">
                <a16:creationId xmlns:a16="http://schemas.microsoft.com/office/drawing/2014/main" id="{34E1B541-2D52-4398-AEB5-E37EBD78727D}"/>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6340729" y="1870408"/>
            <a:ext cx="2959543" cy="1965321"/>
          </a:xfrm>
          <a:prstGeom prst="rect">
            <a:avLst/>
          </a:prstGeom>
        </p:spPr>
      </p:pic>
      <p:pic>
        <p:nvPicPr>
          <p:cNvPr id="16" name="Picture 15">
            <a:extLst>
              <a:ext uri="{FF2B5EF4-FFF2-40B4-BE49-F238E27FC236}">
                <a16:creationId xmlns:a16="http://schemas.microsoft.com/office/drawing/2014/main" id="{C4A3770E-6B56-466A-8F47-842949A973DC}"/>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7820501" y="3553240"/>
            <a:ext cx="1586724" cy="2104993"/>
          </a:xfrm>
          <a:prstGeom prst="roundRect">
            <a:avLst/>
          </a:prstGeom>
        </p:spPr>
      </p:pic>
    </p:spTree>
    <p:extLst>
      <p:ext uri="{BB962C8B-B14F-4D97-AF65-F5344CB8AC3E}">
        <p14:creationId xmlns:p14="http://schemas.microsoft.com/office/powerpoint/2010/main" val="184560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rawing of a bird&#10;&#10;Description generated with high confidence">
            <a:extLst>
              <a:ext uri="{FF2B5EF4-FFF2-40B4-BE49-F238E27FC236}">
                <a16:creationId xmlns:a16="http://schemas.microsoft.com/office/drawing/2014/main" id="{07A6A55C-0E3C-417A-8753-85B5193904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0503" y="64915"/>
            <a:ext cx="2085499" cy="1033483"/>
          </a:xfrm>
          <a:prstGeom prst="rect">
            <a:avLst/>
          </a:prstGeom>
        </p:spPr>
      </p:pic>
      <p:sp>
        <p:nvSpPr>
          <p:cNvPr id="2" name="Title 1">
            <a:extLst>
              <a:ext uri="{FF2B5EF4-FFF2-40B4-BE49-F238E27FC236}">
                <a16:creationId xmlns:a16="http://schemas.microsoft.com/office/drawing/2014/main" id="{9AC9D129-A0C3-4502-85F7-BF0EF979F319}"/>
              </a:ext>
            </a:extLst>
          </p:cNvPr>
          <p:cNvSpPr>
            <a:spLocks noGrp="1"/>
          </p:cNvSpPr>
          <p:nvPr>
            <p:ph type="title"/>
          </p:nvPr>
        </p:nvSpPr>
        <p:spPr>
          <a:xfrm>
            <a:off x="140263" y="109947"/>
            <a:ext cx="6693156" cy="1325563"/>
          </a:xfrm>
        </p:spPr>
        <p:txBody>
          <a:bodyPr/>
          <a:lstStyle/>
          <a:p>
            <a:pPr algn="just"/>
            <a:r>
              <a:rPr lang="en-GB" dirty="0">
                <a:solidFill>
                  <a:srgbClr val="CC00CC"/>
                </a:solidFill>
              </a:rPr>
              <a:t>Chimpanzees are our closest primate relatives</a:t>
            </a:r>
          </a:p>
        </p:txBody>
      </p:sp>
      <p:pic>
        <p:nvPicPr>
          <p:cNvPr id="6" name="Content Placeholder 5" descr="A screenshot of a cell phone&#10;&#10;Description generated with very high confidence">
            <a:extLst>
              <a:ext uri="{FF2B5EF4-FFF2-40B4-BE49-F238E27FC236}">
                <a16:creationId xmlns:a16="http://schemas.microsoft.com/office/drawing/2014/main" id="{6E6C6666-7861-4E3B-9601-AABFAB2454F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472586" y="1297858"/>
            <a:ext cx="7390666" cy="5193036"/>
          </a:xfrm>
        </p:spPr>
      </p:pic>
      <p:sp>
        <p:nvSpPr>
          <p:cNvPr id="8" name="Oval 7">
            <a:extLst>
              <a:ext uri="{FF2B5EF4-FFF2-40B4-BE49-F238E27FC236}">
                <a16:creationId xmlns:a16="http://schemas.microsoft.com/office/drawing/2014/main" id="{96F7B402-5F9D-4010-8C0A-2BFF7471D523}"/>
              </a:ext>
            </a:extLst>
          </p:cNvPr>
          <p:cNvSpPr/>
          <p:nvPr/>
        </p:nvSpPr>
        <p:spPr>
          <a:xfrm>
            <a:off x="3486841" y="4780272"/>
            <a:ext cx="2831690" cy="19677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217092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98EE3-D934-4A77-B48C-CB1F67CB98B0}"/>
              </a:ext>
            </a:extLst>
          </p:cNvPr>
          <p:cNvSpPr>
            <a:spLocks noGrp="1"/>
          </p:cNvSpPr>
          <p:nvPr>
            <p:ph type="title"/>
          </p:nvPr>
        </p:nvSpPr>
        <p:spPr>
          <a:xfrm>
            <a:off x="346742" y="523941"/>
            <a:ext cx="4606258" cy="1325563"/>
          </a:xfrm>
        </p:spPr>
        <p:txBody>
          <a:bodyPr>
            <a:normAutofit fontScale="90000"/>
          </a:bodyPr>
          <a:lstStyle/>
          <a:p>
            <a:r>
              <a:rPr lang="en-GB" dirty="0">
                <a:solidFill>
                  <a:srgbClr val="CC00CC"/>
                </a:solidFill>
              </a:rPr>
              <a:t>Chimpanzee and Human Hands and Feet</a:t>
            </a:r>
          </a:p>
        </p:txBody>
      </p:sp>
      <p:pic>
        <p:nvPicPr>
          <p:cNvPr id="18" name="Picture 17" descr="A close up of an animal&#10;&#10;Description generated with very high confidence">
            <a:extLst>
              <a:ext uri="{FF2B5EF4-FFF2-40B4-BE49-F238E27FC236}">
                <a16:creationId xmlns:a16="http://schemas.microsoft.com/office/drawing/2014/main" id="{F85918B4-FA5A-4107-9246-946ADA0519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7195" y="1098398"/>
            <a:ext cx="3519780" cy="5277974"/>
          </a:xfrm>
          <a:prstGeom prst="rect">
            <a:avLst/>
          </a:prstGeom>
        </p:spPr>
      </p:pic>
      <p:pic>
        <p:nvPicPr>
          <p:cNvPr id="26" name="Picture 25">
            <a:extLst>
              <a:ext uri="{FF2B5EF4-FFF2-40B4-BE49-F238E27FC236}">
                <a16:creationId xmlns:a16="http://schemas.microsoft.com/office/drawing/2014/main" id="{BEF9B9B4-D0CF-4E29-9E7A-5000E2CF3F1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46742" y="1949948"/>
            <a:ext cx="4930568" cy="2332474"/>
          </a:xfrm>
          <a:prstGeom prst="rect">
            <a:avLst/>
          </a:prstGeom>
        </p:spPr>
      </p:pic>
      <p:pic>
        <p:nvPicPr>
          <p:cNvPr id="28" name="Picture 27" descr="A drawing of a bird&#10;&#10;Description generated with high confidence">
            <a:extLst>
              <a:ext uri="{FF2B5EF4-FFF2-40B4-BE49-F238E27FC236}">
                <a16:creationId xmlns:a16="http://schemas.microsoft.com/office/drawing/2014/main" id="{F457F302-BAFA-4D67-861A-5AA5F035BD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0503" y="64915"/>
            <a:ext cx="2085499" cy="1033483"/>
          </a:xfrm>
          <a:prstGeom prst="rect">
            <a:avLst/>
          </a:prstGeom>
        </p:spPr>
      </p:pic>
      <p:sp>
        <p:nvSpPr>
          <p:cNvPr id="29" name="TextBox 28">
            <a:extLst>
              <a:ext uri="{FF2B5EF4-FFF2-40B4-BE49-F238E27FC236}">
                <a16:creationId xmlns:a16="http://schemas.microsoft.com/office/drawing/2014/main" id="{07269BB7-619A-4A12-AD05-6EC1827F87A0}"/>
              </a:ext>
            </a:extLst>
          </p:cNvPr>
          <p:cNvSpPr txBox="1"/>
          <p:nvPr/>
        </p:nvSpPr>
        <p:spPr>
          <a:xfrm>
            <a:off x="346742" y="4562168"/>
            <a:ext cx="4834858" cy="2092881"/>
          </a:xfrm>
          <a:prstGeom prst="rect">
            <a:avLst/>
          </a:prstGeom>
          <a:noFill/>
        </p:spPr>
        <p:txBody>
          <a:bodyPr wrap="square" rtlCol="0">
            <a:spAutoFit/>
          </a:bodyPr>
          <a:lstStyle/>
          <a:p>
            <a:r>
              <a:rPr lang="en-GB" sz="2800" dirty="0">
                <a:solidFill>
                  <a:srgbClr val="002060"/>
                </a:solidFill>
              </a:rPr>
              <a:t>What similarities and differences can you spot between human and chimp hands and feet? </a:t>
            </a:r>
          </a:p>
          <a:p>
            <a:endParaRPr lang="en-GB" dirty="0"/>
          </a:p>
        </p:txBody>
      </p:sp>
    </p:spTree>
    <p:extLst>
      <p:ext uri="{BB962C8B-B14F-4D97-AF65-F5344CB8AC3E}">
        <p14:creationId xmlns:p14="http://schemas.microsoft.com/office/powerpoint/2010/main" val="2947983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CE6EF-7A65-492E-9D63-E3D949C9360E}"/>
              </a:ext>
            </a:extLst>
          </p:cNvPr>
          <p:cNvSpPr>
            <a:spLocks noGrp="1"/>
          </p:cNvSpPr>
          <p:nvPr>
            <p:ph type="title"/>
          </p:nvPr>
        </p:nvSpPr>
        <p:spPr>
          <a:xfrm>
            <a:off x="244158" y="253367"/>
            <a:ext cx="6928801" cy="1325563"/>
          </a:xfrm>
        </p:spPr>
        <p:txBody>
          <a:bodyPr>
            <a:normAutofit/>
          </a:bodyPr>
          <a:lstStyle/>
          <a:p>
            <a:r>
              <a:rPr lang="en-GB" dirty="0">
                <a:solidFill>
                  <a:srgbClr val="CC00CC"/>
                </a:solidFill>
              </a:rPr>
              <a:t>Faces: What similarities and differences can you see? </a:t>
            </a:r>
          </a:p>
        </p:txBody>
      </p:sp>
      <p:pic>
        <p:nvPicPr>
          <p:cNvPr id="5" name="Content Placeholder 4" descr="A monkey looking at the camera&#10;&#10;Description generated with very high confidence">
            <a:extLst>
              <a:ext uri="{FF2B5EF4-FFF2-40B4-BE49-F238E27FC236}">
                <a16:creationId xmlns:a16="http://schemas.microsoft.com/office/drawing/2014/main" id="{CB568FE2-B483-44C3-93D4-E867756AC4C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67337" y="1578930"/>
            <a:ext cx="3582126" cy="5162562"/>
          </a:xfrm>
        </p:spPr>
      </p:pic>
      <p:pic>
        <p:nvPicPr>
          <p:cNvPr id="9" name="Picture 8" descr="A drawing of a bird&#10;&#10;Description generated with high confidence">
            <a:extLst>
              <a:ext uri="{FF2B5EF4-FFF2-40B4-BE49-F238E27FC236}">
                <a16:creationId xmlns:a16="http://schemas.microsoft.com/office/drawing/2014/main" id="{80268132-A294-4E99-A53B-80831F2AB9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0503" y="64915"/>
            <a:ext cx="2085499" cy="1033483"/>
          </a:xfrm>
          <a:prstGeom prst="rect">
            <a:avLst/>
          </a:prstGeom>
        </p:spPr>
      </p:pic>
      <p:pic>
        <p:nvPicPr>
          <p:cNvPr id="12" name="Picture 11" descr="A person wearing a red hat&#10;&#10;Description automatically generated">
            <a:extLst>
              <a:ext uri="{FF2B5EF4-FFF2-40B4-BE49-F238E27FC236}">
                <a16:creationId xmlns:a16="http://schemas.microsoft.com/office/drawing/2014/main" id="{5DC1CAD9-0CD8-4160-937E-6EDF4369EA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6939" y="1578930"/>
            <a:ext cx="3821724" cy="5162562"/>
          </a:xfrm>
          <a:prstGeom prst="rect">
            <a:avLst/>
          </a:prstGeom>
        </p:spPr>
      </p:pic>
    </p:spTree>
    <p:extLst>
      <p:ext uri="{BB962C8B-B14F-4D97-AF65-F5344CB8AC3E}">
        <p14:creationId xmlns:p14="http://schemas.microsoft.com/office/powerpoint/2010/main" val="3997105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53C7A-DE46-47C3-B8DA-F078CD9EB384}"/>
              </a:ext>
            </a:extLst>
          </p:cNvPr>
          <p:cNvSpPr>
            <a:spLocks noGrp="1"/>
          </p:cNvSpPr>
          <p:nvPr>
            <p:ph type="title"/>
          </p:nvPr>
        </p:nvSpPr>
        <p:spPr>
          <a:xfrm>
            <a:off x="308344" y="58293"/>
            <a:ext cx="3827167" cy="1325563"/>
          </a:xfrm>
        </p:spPr>
        <p:txBody>
          <a:bodyPr/>
          <a:lstStyle/>
          <a:p>
            <a:r>
              <a:rPr lang="en-GB" dirty="0">
                <a:solidFill>
                  <a:srgbClr val="CC00CC"/>
                </a:solidFill>
              </a:rPr>
              <a:t>Vocal Apparatus</a:t>
            </a:r>
          </a:p>
        </p:txBody>
      </p:sp>
      <p:pic>
        <p:nvPicPr>
          <p:cNvPr id="10" name="Content Placeholder 9" descr="A group of people in a cage&#10;&#10;Description generated with very high confidence">
            <a:extLst>
              <a:ext uri="{FF2B5EF4-FFF2-40B4-BE49-F238E27FC236}">
                <a16:creationId xmlns:a16="http://schemas.microsoft.com/office/drawing/2014/main" id="{3D8D1DD7-0037-4651-85D2-C354BEB3C6A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6941" y="1268920"/>
            <a:ext cx="5819587" cy="4393185"/>
          </a:xfrm>
        </p:spPr>
      </p:pic>
      <p:pic>
        <p:nvPicPr>
          <p:cNvPr id="11" name="Picture 10" descr="A drawing of a bird&#10;&#10;Description generated with high confidence">
            <a:extLst>
              <a:ext uri="{FF2B5EF4-FFF2-40B4-BE49-F238E27FC236}">
                <a16:creationId xmlns:a16="http://schemas.microsoft.com/office/drawing/2014/main" id="{A562353A-DA17-4276-8941-B1E16A1D8C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0503" y="64915"/>
            <a:ext cx="2085499" cy="1033483"/>
          </a:xfrm>
          <a:prstGeom prst="rect">
            <a:avLst/>
          </a:prstGeom>
        </p:spPr>
      </p:pic>
      <p:pic>
        <p:nvPicPr>
          <p:cNvPr id="19" name="Picture 18" descr="A picture containing metalware, ax&#10;&#10;Description generated with high confidence">
            <a:extLst>
              <a:ext uri="{FF2B5EF4-FFF2-40B4-BE49-F238E27FC236}">
                <a16:creationId xmlns:a16="http://schemas.microsoft.com/office/drawing/2014/main" id="{B80BE1C6-13CD-42F4-AE06-4178996AE7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6272" y="4325967"/>
            <a:ext cx="4106796" cy="2011492"/>
          </a:xfrm>
          <a:prstGeom prst="rect">
            <a:avLst/>
          </a:prstGeom>
        </p:spPr>
      </p:pic>
      <p:sp>
        <p:nvSpPr>
          <p:cNvPr id="20" name="TextBox 19">
            <a:extLst>
              <a:ext uri="{FF2B5EF4-FFF2-40B4-BE49-F238E27FC236}">
                <a16:creationId xmlns:a16="http://schemas.microsoft.com/office/drawing/2014/main" id="{B5887546-6BA3-48F2-9031-7BDDDE6AEAEF}"/>
              </a:ext>
            </a:extLst>
          </p:cNvPr>
          <p:cNvSpPr txBox="1"/>
          <p:nvPr/>
        </p:nvSpPr>
        <p:spPr>
          <a:xfrm>
            <a:off x="6374979" y="581656"/>
            <a:ext cx="2808089" cy="3539430"/>
          </a:xfrm>
          <a:prstGeom prst="rect">
            <a:avLst/>
          </a:prstGeom>
          <a:noFill/>
        </p:spPr>
        <p:txBody>
          <a:bodyPr wrap="square" rtlCol="0">
            <a:spAutoFit/>
          </a:bodyPr>
          <a:lstStyle/>
          <a:p>
            <a:r>
              <a:rPr lang="en-GB" sz="3200" dirty="0">
                <a:solidFill>
                  <a:srgbClr val="002060"/>
                </a:solidFill>
              </a:rPr>
              <a:t>There are similarities and differences between chimp and human vocal apparatus. </a:t>
            </a:r>
          </a:p>
        </p:txBody>
      </p:sp>
    </p:spTree>
    <p:extLst>
      <p:ext uri="{BB962C8B-B14F-4D97-AF65-F5344CB8AC3E}">
        <p14:creationId xmlns:p14="http://schemas.microsoft.com/office/powerpoint/2010/main" val="555113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46035-A667-4986-B55D-872F3F9D5720}"/>
              </a:ext>
            </a:extLst>
          </p:cNvPr>
          <p:cNvSpPr>
            <a:spLocks noGrp="1"/>
          </p:cNvSpPr>
          <p:nvPr>
            <p:ph type="title"/>
          </p:nvPr>
        </p:nvSpPr>
        <p:spPr>
          <a:xfrm>
            <a:off x="208917" y="64915"/>
            <a:ext cx="4271962" cy="1325563"/>
          </a:xfrm>
        </p:spPr>
        <p:txBody>
          <a:bodyPr/>
          <a:lstStyle/>
          <a:p>
            <a:r>
              <a:rPr lang="en-GB" dirty="0">
                <a:solidFill>
                  <a:srgbClr val="CC00CC"/>
                </a:solidFill>
              </a:rPr>
              <a:t>Do chimps ‘talk’?</a:t>
            </a:r>
          </a:p>
        </p:txBody>
      </p:sp>
      <p:pic>
        <p:nvPicPr>
          <p:cNvPr id="5" name="Content Placeholder 4" descr="A picture containing animal, primate, mammal, grass&#10;&#10;Description generated with very high confidence">
            <a:extLst>
              <a:ext uri="{FF2B5EF4-FFF2-40B4-BE49-F238E27FC236}">
                <a16:creationId xmlns:a16="http://schemas.microsoft.com/office/drawing/2014/main" id="{2191A4E8-B44E-431B-A85A-0DA63390BEE7}"/>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212950" y="1387113"/>
            <a:ext cx="5484133" cy="3770342"/>
          </a:xfrm>
        </p:spPr>
      </p:pic>
      <p:pic>
        <p:nvPicPr>
          <p:cNvPr id="8" name="Picture 7" descr="A picture containing grass, animal, mammal, primate&#10;&#10;Description generated with very high confidence">
            <a:extLst>
              <a:ext uri="{FF2B5EF4-FFF2-40B4-BE49-F238E27FC236}">
                <a16:creationId xmlns:a16="http://schemas.microsoft.com/office/drawing/2014/main" id="{AD0283E9-FC32-466C-B748-C0C73C8A1B5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86794" y="3684038"/>
            <a:ext cx="5168278" cy="2907157"/>
          </a:xfrm>
          <a:prstGeom prst="rect">
            <a:avLst/>
          </a:prstGeom>
        </p:spPr>
      </p:pic>
      <p:pic>
        <p:nvPicPr>
          <p:cNvPr id="10" name="Picture 9" descr="A drawing of a bird&#10;&#10;Description generated with high confidence">
            <a:extLst>
              <a:ext uri="{FF2B5EF4-FFF2-40B4-BE49-F238E27FC236}">
                <a16:creationId xmlns:a16="http://schemas.microsoft.com/office/drawing/2014/main" id="{39E28C6C-1568-4F07-B3FB-F588AF6290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20503" y="64915"/>
            <a:ext cx="2085499" cy="1033483"/>
          </a:xfrm>
          <a:prstGeom prst="rect">
            <a:avLst/>
          </a:prstGeom>
        </p:spPr>
      </p:pic>
      <p:sp>
        <p:nvSpPr>
          <p:cNvPr id="11" name="TextBox 10">
            <a:extLst>
              <a:ext uri="{FF2B5EF4-FFF2-40B4-BE49-F238E27FC236}">
                <a16:creationId xmlns:a16="http://schemas.microsoft.com/office/drawing/2014/main" id="{D913BFD7-325C-4A7A-93C3-34B9842B72AD}"/>
              </a:ext>
            </a:extLst>
          </p:cNvPr>
          <p:cNvSpPr txBox="1"/>
          <p:nvPr/>
        </p:nvSpPr>
        <p:spPr>
          <a:xfrm>
            <a:off x="208917" y="1270886"/>
            <a:ext cx="3743477" cy="2246769"/>
          </a:xfrm>
          <a:prstGeom prst="rect">
            <a:avLst/>
          </a:prstGeom>
          <a:noFill/>
        </p:spPr>
        <p:txBody>
          <a:bodyPr wrap="square" rtlCol="0">
            <a:spAutoFit/>
          </a:bodyPr>
          <a:lstStyle/>
          <a:p>
            <a:r>
              <a:rPr lang="en-GB" sz="2800" dirty="0">
                <a:solidFill>
                  <a:srgbClr val="002060"/>
                </a:solidFill>
              </a:rPr>
              <a:t>Do chimps communicate with each other?</a:t>
            </a:r>
          </a:p>
          <a:p>
            <a:r>
              <a:rPr lang="en-GB" sz="2800" dirty="0">
                <a:solidFill>
                  <a:srgbClr val="002060"/>
                </a:solidFill>
              </a:rPr>
              <a:t>Do they manage to understand each other?</a:t>
            </a:r>
          </a:p>
        </p:txBody>
      </p:sp>
      <p:sp>
        <p:nvSpPr>
          <p:cNvPr id="12" name="TextBox 11">
            <a:extLst>
              <a:ext uri="{FF2B5EF4-FFF2-40B4-BE49-F238E27FC236}">
                <a16:creationId xmlns:a16="http://schemas.microsoft.com/office/drawing/2014/main" id="{135DA79E-226B-465F-8AD3-1E71E7029463}"/>
              </a:ext>
            </a:extLst>
          </p:cNvPr>
          <p:cNvSpPr txBox="1"/>
          <p:nvPr/>
        </p:nvSpPr>
        <p:spPr>
          <a:xfrm>
            <a:off x="5509930" y="5612715"/>
            <a:ext cx="4396070" cy="523220"/>
          </a:xfrm>
          <a:prstGeom prst="rect">
            <a:avLst/>
          </a:prstGeom>
          <a:noFill/>
        </p:spPr>
        <p:txBody>
          <a:bodyPr wrap="square" rtlCol="0">
            <a:spAutoFit/>
          </a:bodyPr>
          <a:lstStyle/>
          <a:p>
            <a:r>
              <a:rPr lang="en-GB" sz="2800" dirty="0">
                <a:solidFill>
                  <a:srgbClr val="002060"/>
                </a:solidFill>
              </a:rPr>
              <a:t>Do chimps have a language? </a:t>
            </a:r>
          </a:p>
        </p:txBody>
      </p:sp>
    </p:spTree>
    <p:extLst>
      <p:ext uri="{BB962C8B-B14F-4D97-AF65-F5344CB8AC3E}">
        <p14:creationId xmlns:p14="http://schemas.microsoft.com/office/powerpoint/2010/main" val="2458426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5" name="Picture 4" descr="A drawing of a bird&#10;&#10;Description generated with high confidence">
            <a:extLst>
              <a:ext uri="{FF2B5EF4-FFF2-40B4-BE49-F238E27FC236}">
                <a16:creationId xmlns:a16="http://schemas.microsoft.com/office/drawing/2014/main" id="{32E95E3F-09DB-456A-8284-E1FCEC2C04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0503" y="64915"/>
            <a:ext cx="2085499" cy="1033483"/>
          </a:xfrm>
          <a:prstGeom prst="rect">
            <a:avLst/>
          </a:prstGeom>
        </p:spPr>
      </p:pic>
      <p:sp>
        <p:nvSpPr>
          <p:cNvPr id="115" name="Google Shape;115;p15"/>
          <p:cNvSpPr txBox="1"/>
          <p:nvPr/>
        </p:nvSpPr>
        <p:spPr>
          <a:xfrm>
            <a:off x="471056" y="5433070"/>
            <a:ext cx="8719126" cy="1037003"/>
          </a:xfrm>
          <a:prstGeom prst="rect">
            <a:avLst/>
          </a:prstGeom>
          <a:noFill/>
          <a:ln>
            <a:noFill/>
          </a:ln>
        </p:spPr>
        <p:txBody>
          <a:bodyPr spcFirstLastPara="1" wrap="square" lIns="74283" tIns="37131" rIns="74283" bIns="37131" anchor="t" anchorCtr="0">
            <a:noAutofit/>
          </a:bodyPr>
          <a:lstStyle/>
          <a:p>
            <a:pPr marL="232172" indent="-232172">
              <a:buClr>
                <a:schemeClr val="dk1"/>
              </a:buClr>
              <a:buSzPts val="2400"/>
              <a:buFont typeface="Arial"/>
              <a:buChar char="•"/>
            </a:pPr>
            <a:r>
              <a:rPr lang="en-GB" sz="2800" dirty="0">
                <a:solidFill>
                  <a:srgbClr val="002060"/>
                </a:solidFill>
                <a:ea typeface="Calibri"/>
                <a:cs typeface="Calibri"/>
                <a:sym typeface="Calibri"/>
              </a:rPr>
              <a:t>Do any other animals have language?</a:t>
            </a:r>
            <a:endParaRPr lang="en-GB" sz="2800" dirty="0">
              <a:solidFill>
                <a:srgbClr val="002060"/>
              </a:solidFill>
            </a:endParaRPr>
          </a:p>
          <a:p>
            <a:pPr marL="232172" indent="-232172">
              <a:buClr>
                <a:schemeClr val="dk1"/>
              </a:buClr>
              <a:buSzPts val="2400"/>
              <a:buFont typeface="Arial"/>
              <a:buChar char="•"/>
            </a:pPr>
            <a:r>
              <a:rPr lang="en-US" sz="2800" dirty="0">
                <a:solidFill>
                  <a:srgbClr val="002060"/>
                </a:solidFill>
                <a:latin typeface="Calibri"/>
                <a:ea typeface="Calibri"/>
                <a:cs typeface="Calibri"/>
                <a:sym typeface="Calibri"/>
              </a:rPr>
              <a:t>What is a </a:t>
            </a:r>
            <a:r>
              <a:rPr lang="en-US" sz="2800" dirty="0">
                <a:solidFill>
                  <a:srgbClr val="CC00CC"/>
                </a:solidFill>
                <a:latin typeface="Calibri"/>
                <a:ea typeface="Calibri"/>
                <a:cs typeface="Calibri"/>
                <a:sym typeface="Calibri"/>
              </a:rPr>
              <a:t>gesture</a:t>
            </a:r>
            <a:r>
              <a:rPr lang="en-US" sz="2800" dirty="0">
                <a:solidFill>
                  <a:srgbClr val="002060"/>
                </a:solidFill>
                <a:latin typeface="Calibri"/>
                <a:ea typeface="Calibri"/>
                <a:cs typeface="Calibri"/>
                <a:sym typeface="Calibri"/>
              </a:rPr>
              <a:t>? Can </a:t>
            </a:r>
            <a:r>
              <a:rPr lang="en-US" sz="2800" dirty="0">
                <a:solidFill>
                  <a:srgbClr val="CC00CC"/>
                </a:solidFill>
                <a:latin typeface="Calibri"/>
                <a:ea typeface="Calibri"/>
                <a:cs typeface="Calibri"/>
                <a:sym typeface="Calibri"/>
              </a:rPr>
              <a:t>gestures</a:t>
            </a:r>
            <a:r>
              <a:rPr lang="en-US" sz="2800" dirty="0">
                <a:solidFill>
                  <a:srgbClr val="002060"/>
                </a:solidFill>
                <a:latin typeface="Calibri"/>
                <a:ea typeface="Calibri"/>
                <a:cs typeface="Calibri"/>
                <a:sym typeface="Calibri"/>
              </a:rPr>
              <a:t> be seen as language?</a:t>
            </a:r>
            <a:endParaRPr sz="2800" dirty="0">
              <a:solidFill>
                <a:srgbClr val="002060"/>
              </a:solidFill>
            </a:endParaRPr>
          </a:p>
        </p:txBody>
      </p:sp>
      <p:sp>
        <p:nvSpPr>
          <p:cNvPr id="3" name="TextBox 2">
            <a:extLst>
              <a:ext uri="{FF2B5EF4-FFF2-40B4-BE49-F238E27FC236}">
                <a16:creationId xmlns:a16="http://schemas.microsoft.com/office/drawing/2014/main" id="{73644BE6-B9E5-4B91-A878-3AEC01D04AF3}"/>
              </a:ext>
            </a:extLst>
          </p:cNvPr>
          <p:cNvSpPr txBox="1"/>
          <p:nvPr/>
        </p:nvSpPr>
        <p:spPr>
          <a:xfrm>
            <a:off x="7418103" y="1463376"/>
            <a:ext cx="2209601" cy="3323987"/>
          </a:xfrm>
          <a:prstGeom prst="rect">
            <a:avLst/>
          </a:prstGeom>
          <a:noFill/>
        </p:spPr>
        <p:txBody>
          <a:bodyPr wrap="square" rtlCol="0">
            <a:spAutoFit/>
          </a:bodyPr>
          <a:lstStyle/>
          <a:p>
            <a:pPr marL="232172" indent="-232172">
              <a:buClr>
                <a:schemeClr val="dk1"/>
              </a:buClr>
              <a:buSzPts val="2400"/>
              <a:buFont typeface="Arial"/>
              <a:buChar char="•"/>
            </a:pPr>
            <a:r>
              <a:rPr lang="en-GB" sz="3200" dirty="0">
                <a:solidFill>
                  <a:srgbClr val="002060"/>
                </a:solidFill>
                <a:ea typeface="Calibri"/>
                <a:cs typeface="Calibri"/>
                <a:sym typeface="Calibri"/>
              </a:rPr>
              <a:t>What is language?</a:t>
            </a:r>
          </a:p>
          <a:p>
            <a:pPr>
              <a:buClr>
                <a:schemeClr val="dk1"/>
              </a:buClr>
              <a:buSzPts val="2400"/>
            </a:pPr>
            <a:r>
              <a:rPr lang="en-GB" sz="3200" dirty="0">
                <a:solidFill>
                  <a:srgbClr val="002060"/>
                </a:solidFill>
                <a:ea typeface="Calibri"/>
                <a:cs typeface="Calibri"/>
                <a:sym typeface="Calibri"/>
              </a:rPr>
              <a:t>  </a:t>
            </a:r>
            <a:endParaRPr lang="en-GB" sz="3200" dirty="0">
              <a:solidFill>
                <a:srgbClr val="002060"/>
              </a:solidFill>
            </a:endParaRPr>
          </a:p>
          <a:p>
            <a:pPr marL="232172" indent="-232172">
              <a:buClr>
                <a:schemeClr val="dk1"/>
              </a:buClr>
              <a:buSzPts val="2400"/>
              <a:buFont typeface="Arial"/>
              <a:buChar char="•"/>
            </a:pPr>
            <a:r>
              <a:rPr lang="en-GB" sz="3200" dirty="0">
                <a:solidFill>
                  <a:srgbClr val="002060"/>
                </a:solidFill>
                <a:ea typeface="Calibri"/>
                <a:cs typeface="Calibri"/>
                <a:sym typeface="Calibri"/>
              </a:rPr>
              <a:t>How did language evolve?</a:t>
            </a:r>
            <a:endParaRPr lang="en-GB" sz="3200" dirty="0">
              <a:solidFill>
                <a:srgbClr val="002060"/>
              </a:solidFill>
            </a:endParaRPr>
          </a:p>
          <a:p>
            <a:endParaRPr lang="en-GB" dirty="0"/>
          </a:p>
        </p:txBody>
      </p:sp>
      <p:sp>
        <p:nvSpPr>
          <p:cNvPr id="4" name="TextBox 3">
            <a:extLst>
              <a:ext uri="{FF2B5EF4-FFF2-40B4-BE49-F238E27FC236}">
                <a16:creationId xmlns:a16="http://schemas.microsoft.com/office/drawing/2014/main" id="{3954A697-37E5-4763-AB80-CBC6EE7ABCDD}"/>
              </a:ext>
            </a:extLst>
          </p:cNvPr>
          <p:cNvSpPr txBox="1"/>
          <p:nvPr/>
        </p:nvSpPr>
        <p:spPr>
          <a:xfrm>
            <a:off x="471056" y="387927"/>
            <a:ext cx="3363526" cy="584775"/>
          </a:xfrm>
          <a:prstGeom prst="rect">
            <a:avLst/>
          </a:prstGeom>
          <a:noFill/>
        </p:spPr>
        <p:txBody>
          <a:bodyPr wrap="square" rtlCol="0">
            <a:spAutoFit/>
          </a:bodyPr>
          <a:lstStyle/>
          <a:p>
            <a:r>
              <a:rPr lang="en-GB" sz="3200" dirty="0">
                <a:solidFill>
                  <a:srgbClr val="CC00CC"/>
                </a:solidFill>
              </a:rPr>
              <a:t>Think about this: </a:t>
            </a:r>
          </a:p>
        </p:txBody>
      </p:sp>
      <p:pic>
        <p:nvPicPr>
          <p:cNvPr id="23" name="Picture 22" descr="A close up of a map&#10;&#10;Description automatically generated">
            <a:extLst>
              <a:ext uri="{FF2B5EF4-FFF2-40B4-BE49-F238E27FC236}">
                <a16:creationId xmlns:a16="http://schemas.microsoft.com/office/drawing/2014/main" id="{92D8F0D9-6E13-4488-8B48-6D83154B9F04}"/>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71056" y="972702"/>
            <a:ext cx="6599796" cy="430533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3" name="Picture 2" descr="A cat lying on the ground&#10;&#10;Description automatically generated">
            <a:extLst>
              <a:ext uri="{FF2B5EF4-FFF2-40B4-BE49-F238E27FC236}">
                <a16:creationId xmlns:a16="http://schemas.microsoft.com/office/drawing/2014/main" id="{3CDD54C8-16EE-41F4-BEA9-21CEB682D76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213182" y="1754660"/>
            <a:ext cx="2191274" cy="1461071"/>
          </a:xfrm>
          <a:prstGeom prst="rect">
            <a:avLst/>
          </a:prstGeom>
        </p:spPr>
      </p:pic>
      <p:sp>
        <p:nvSpPr>
          <p:cNvPr id="122" name="Google Shape;122;p16"/>
          <p:cNvSpPr txBox="1">
            <a:spLocks noGrp="1"/>
          </p:cNvSpPr>
          <p:nvPr>
            <p:ph type="title" idx="4294967295"/>
          </p:nvPr>
        </p:nvSpPr>
        <p:spPr>
          <a:xfrm>
            <a:off x="226160" y="79295"/>
            <a:ext cx="6129338" cy="1178918"/>
          </a:xfrm>
          <a:prstGeom prst="rect">
            <a:avLst/>
          </a:prstGeom>
          <a:noFill/>
          <a:ln>
            <a:noFill/>
          </a:ln>
        </p:spPr>
        <p:txBody>
          <a:bodyPr spcFirstLastPara="1" vert="horz" wrap="square" lIns="74283" tIns="37131" rIns="74283" bIns="37131" rtlCol="0" anchor="ctr" anchorCtr="0">
            <a:noAutofit/>
          </a:bodyPr>
          <a:lstStyle/>
          <a:p>
            <a:pPr>
              <a:spcBef>
                <a:spcPts val="0"/>
              </a:spcBef>
              <a:buClr>
                <a:schemeClr val="accent2"/>
              </a:buClr>
              <a:buSzPts val="4000"/>
            </a:pPr>
            <a:r>
              <a:rPr lang="en-US" sz="3250" dirty="0">
                <a:solidFill>
                  <a:schemeClr val="accent2"/>
                </a:solidFill>
                <a:latin typeface="Calibri"/>
                <a:ea typeface="Calibri"/>
                <a:cs typeface="Calibri"/>
                <a:sym typeface="Calibri"/>
              </a:rPr>
              <a:t>How do animals communicate?</a:t>
            </a:r>
            <a:endParaRPr dirty="0"/>
          </a:p>
        </p:txBody>
      </p:sp>
      <p:grpSp>
        <p:nvGrpSpPr>
          <p:cNvPr id="123" name="Google Shape;123;p16"/>
          <p:cNvGrpSpPr/>
          <p:nvPr/>
        </p:nvGrpSpPr>
        <p:grpSpPr>
          <a:xfrm>
            <a:off x="5869466" y="1258213"/>
            <a:ext cx="2228576" cy="1136432"/>
            <a:chOff x="4785693" y="1100497"/>
            <a:chExt cx="2742863" cy="1398686"/>
          </a:xfrm>
        </p:grpSpPr>
        <p:sp>
          <p:nvSpPr>
            <p:cNvPr id="124" name="Google Shape;124;p16"/>
            <p:cNvSpPr/>
            <p:nvPr/>
          </p:nvSpPr>
          <p:spPr>
            <a:xfrm>
              <a:off x="4785693" y="1100497"/>
              <a:ext cx="2742863" cy="1398686"/>
            </a:xfrm>
            <a:prstGeom prst="rect">
              <a:avLst/>
            </a:prstGeom>
            <a:solidFill>
              <a:srgbClr val="8DA9DB"/>
            </a:solidFill>
            <a:ln w="12700" cap="flat" cmpd="sng">
              <a:solidFill>
                <a:srgbClr val="31538F"/>
              </a:solidFill>
              <a:prstDash val="solid"/>
              <a:miter lim="800000"/>
              <a:headEnd type="none" w="sm" len="sm"/>
              <a:tailEnd type="none" w="sm" len="sm"/>
            </a:ln>
          </p:spPr>
          <p:txBody>
            <a:bodyPr spcFirstLastPara="1" wrap="square" lIns="74283" tIns="37131" rIns="74283" bIns="37131" anchor="ctr" anchorCtr="0">
              <a:noAutofit/>
            </a:bodyPr>
            <a:lstStyle/>
            <a:p>
              <a:pPr algn="ctr"/>
              <a:endParaRPr sz="1463">
                <a:solidFill>
                  <a:schemeClr val="lt1"/>
                </a:solidFill>
                <a:latin typeface="Calibri"/>
                <a:ea typeface="Calibri"/>
                <a:cs typeface="Calibri"/>
                <a:sym typeface="Calibri"/>
              </a:endParaRPr>
            </a:p>
          </p:txBody>
        </p:sp>
        <p:sp>
          <p:nvSpPr>
            <p:cNvPr id="125" name="Google Shape;125;p16"/>
            <p:cNvSpPr txBox="1"/>
            <p:nvPr/>
          </p:nvSpPr>
          <p:spPr>
            <a:xfrm>
              <a:off x="5607133" y="1503374"/>
              <a:ext cx="1099981" cy="461665"/>
            </a:xfrm>
            <a:prstGeom prst="rect">
              <a:avLst/>
            </a:prstGeom>
            <a:solidFill>
              <a:srgbClr val="8DA9DB"/>
            </a:solidFill>
            <a:ln>
              <a:noFill/>
            </a:ln>
          </p:spPr>
          <p:txBody>
            <a:bodyPr spcFirstLastPara="1" wrap="square" lIns="74283" tIns="37131" rIns="74283" bIns="37131" anchor="t" anchorCtr="0">
              <a:noAutofit/>
            </a:bodyPr>
            <a:lstStyle/>
            <a:p>
              <a:r>
                <a:rPr lang="en-US" sz="1950">
                  <a:solidFill>
                    <a:schemeClr val="dk1"/>
                  </a:solidFill>
                  <a:latin typeface="Calibri"/>
                  <a:ea typeface="Calibri"/>
                  <a:cs typeface="Calibri"/>
                  <a:sym typeface="Calibri"/>
                </a:rPr>
                <a:t>Electric</a:t>
              </a:r>
              <a:endParaRPr sz="1463"/>
            </a:p>
          </p:txBody>
        </p:sp>
      </p:grpSp>
      <p:grpSp>
        <p:nvGrpSpPr>
          <p:cNvPr id="126" name="Google Shape;126;p16"/>
          <p:cNvGrpSpPr/>
          <p:nvPr/>
        </p:nvGrpSpPr>
        <p:grpSpPr>
          <a:xfrm>
            <a:off x="6538476" y="3377050"/>
            <a:ext cx="2228576" cy="1136432"/>
            <a:chOff x="5161175" y="3705662"/>
            <a:chExt cx="2742863" cy="1398686"/>
          </a:xfrm>
        </p:grpSpPr>
        <p:sp>
          <p:nvSpPr>
            <p:cNvPr id="127" name="Google Shape;127;p16"/>
            <p:cNvSpPr/>
            <p:nvPr/>
          </p:nvSpPr>
          <p:spPr>
            <a:xfrm>
              <a:off x="5161175" y="3705662"/>
              <a:ext cx="2742863" cy="1398686"/>
            </a:xfrm>
            <a:prstGeom prst="rect">
              <a:avLst/>
            </a:prstGeom>
            <a:solidFill>
              <a:srgbClr val="8DA9DB"/>
            </a:solidFill>
            <a:ln w="12700" cap="flat" cmpd="sng">
              <a:solidFill>
                <a:srgbClr val="31538F"/>
              </a:solidFill>
              <a:prstDash val="solid"/>
              <a:miter lim="800000"/>
              <a:headEnd type="none" w="sm" len="sm"/>
              <a:tailEnd type="none" w="sm" len="sm"/>
            </a:ln>
          </p:spPr>
          <p:txBody>
            <a:bodyPr spcFirstLastPara="1" wrap="square" lIns="74283" tIns="37131" rIns="74283" bIns="37131" anchor="ctr" anchorCtr="0">
              <a:noAutofit/>
            </a:bodyPr>
            <a:lstStyle/>
            <a:p>
              <a:pPr algn="ctr"/>
              <a:endParaRPr sz="1463">
                <a:solidFill>
                  <a:schemeClr val="lt1"/>
                </a:solidFill>
                <a:latin typeface="Calibri"/>
                <a:ea typeface="Calibri"/>
                <a:cs typeface="Calibri"/>
                <a:sym typeface="Calibri"/>
              </a:endParaRPr>
            </a:p>
          </p:txBody>
        </p:sp>
        <p:sp>
          <p:nvSpPr>
            <p:cNvPr id="128" name="Google Shape;128;p16"/>
            <p:cNvSpPr txBox="1"/>
            <p:nvPr/>
          </p:nvSpPr>
          <p:spPr>
            <a:xfrm>
              <a:off x="5915802" y="4124742"/>
              <a:ext cx="1233607" cy="461665"/>
            </a:xfrm>
            <a:prstGeom prst="rect">
              <a:avLst/>
            </a:prstGeom>
            <a:solidFill>
              <a:srgbClr val="8DA9DB"/>
            </a:solidFill>
            <a:ln>
              <a:noFill/>
            </a:ln>
          </p:spPr>
          <p:txBody>
            <a:bodyPr spcFirstLastPara="1" wrap="square" lIns="74283" tIns="37131" rIns="74283" bIns="37131" anchor="t" anchorCtr="0">
              <a:noAutofit/>
            </a:bodyPr>
            <a:lstStyle/>
            <a:p>
              <a:r>
                <a:rPr lang="en-US" sz="1950" dirty="0">
                  <a:solidFill>
                    <a:schemeClr val="dk1"/>
                  </a:solidFill>
                  <a:latin typeface="Calibri"/>
                  <a:ea typeface="Calibri"/>
                  <a:cs typeface="Calibri"/>
                  <a:sym typeface="Calibri"/>
                </a:rPr>
                <a:t>Acoustic</a:t>
              </a:r>
              <a:endParaRPr sz="1463" dirty="0"/>
            </a:p>
          </p:txBody>
        </p:sp>
      </p:grpSp>
      <p:grpSp>
        <p:nvGrpSpPr>
          <p:cNvPr id="129" name="Google Shape;129;p16"/>
          <p:cNvGrpSpPr/>
          <p:nvPr/>
        </p:nvGrpSpPr>
        <p:grpSpPr>
          <a:xfrm>
            <a:off x="3544476" y="4751205"/>
            <a:ext cx="2228576" cy="1136432"/>
            <a:chOff x="2477997" y="5363317"/>
            <a:chExt cx="2742863" cy="1398686"/>
          </a:xfrm>
        </p:grpSpPr>
        <p:sp>
          <p:nvSpPr>
            <p:cNvPr id="130" name="Google Shape;130;p16"/>
            <p:cNvSpPr/>
            <p:nvPr/>
          </p:nvSpPr>
          <p:spPr>
            <a:xfrm>
              <a:off x="2477997" y="5363317"/>
              <a:ext cx="2742863" cy="1398686"/>
            </a:xfrm>
            <a:prstGeom prst="rect">
              <a:avLst/>
            </a:prstGeom>
            <a:solidFill>
              <a:srgbClr val="8DA9DB"/>
            </a:solidFill>
            <a:ln w="12700" cap="flat" cmpd="sng">
              <a:solidFill>
                <a:srgbClr val="31538F"/>
              </a:solidFill>
              <a:prstDash val="solid"/>
              <a:miter lim="800000"/>
              <a:headEnd type="none" w="sm" len="sm"/>
              <a:tailEnd type="none" w="sm" len="sm"/>
            </a:ln>
          </p:spPr>
          <p:txBody>
            <a:bodyPr spcFirstLastPara="1" wrap="square" lIns="74283" tIns="37131" rIns="74283" bIns="37131" anchor="ctr" anchorCtr="0">
              <a:noAutofit/>
            </a:bodyPr>
            <a:lstStyle/>
            <a:p>
              <a:pPr algn="ctr"/>
              <a:endParaRPr sz="1463">
                <a:solidFill>
                  <a:schemeClr val="lt1"/>
                </a:solidFill>
                <a:latin typeface="Calibri"/>
                <a:ea typeface="Calibri"/>
                <a:cs typeface="Calibri"/>
                <a:sym typeface="Calibri"/>
              </a:endParaRPr>
            </a:p>
          </p:txBody>
        </p:sp>
        <p:sp>
          <p:nvSpPr>
            <p:cNvPr id="131" name="Google Shape;131;p16"/>
            <p:cNvSpPr txBox="1"/>
            <p:nvPr/>
          </p:nvSpPr>
          <p:spPr>
            <a:xfrm>
              <a:off x="3384397" y="5752623"/>
              <a:ext cx="930063" cy="461665"/>
            </a:xfrm>
            <a:prstGeom prst="rect">
              <a:avLst/>
            </a:prstGeom>
            <a:solidFill>
              <a:srgbClr val="8DA9DB"/>
            </a:solidFill>
            <a:ln>
              <a:noFill/>
            </a:ln>
          </p:spPr>
          <p:txBody>
            <a:bodyPr spcFirstLastPara="1" wrap="square" lIns="74283" tIns="37131" rIns="74283" bIns="37131" anchor="t" anchorCtr="0">
              <a:noAutofit/>
            </a:bodyPr>
            <a:lstStyle/>
            <a:p>
              <a:r>
                <a:rPr lang="en-US" sz="1950" dirty="0">
                  <a:solidFill>
                    <a:schemeClr val="dk1"/>
                  </a:solidFill>
                  <a:latin typeface="Calibri"/>
                  <a:ea typeface="Calibri"/>
                  <a:cs typeface="Calibri"/>
                  <a:sym typeface="Calibri"/>
                </a:rPr>
                <a:t>Visual</a:t>
              </a:r>
              <a:endParaRPr sz="1463" dirty="0"/>
            </a:p>
          </p:txBody>
        </p:sp>
      </p:grpSp>
      <p:grpSp>
        <p:nvGrpSpPr>
          <p:cNvPr id="132" name="Google Shape;132;p16"/>
          <p:cNvGrpSpPr/>
          <p:nvPr/>
        </p:nvGrpSpPr>
        <p:grpSpPr>
          <a:xfrm>
            <a:off x="1178660" y="3282840"/>
            <a:ext cx="2228576" cy="1136432"/>
            <a:chOff x="205294" y="3788034"/>
            <a:chExt cx="2742863" cy="1398686"/>
          </a:xfrm>
        </p:grpSpPr>
        <p:sp>
          <p:nvSpPr>
            <p:cNvPr id="133" name="Google Shape;133;p16"/>
            <p:cNvSpPr/>
            <p:nvPr/>
          </p:nvSpPr>
          <p:spPr>
            <a:xfrm>
              <a:off x="205294" y="3788034"/>
              <a:ext cx="2742863" cy="1398686"/>
            </a:xfrm>
            <a:prstGeom prst="rect">
              <a:avLst/>
            </a:prstGeom>
            <a:solidFill>
              <a:srgbClr val="8DA9DB"/>
            </a:solidFill>
            <a:ln w="12700" cap="flat" cmpd="sng">
              <a:solidFill>
                <a:srgbClr val="31538F"/>
              </a:solidFill>
              <a:prstDash val="solid"/>
              <a:miter lim="800000"/>
              <a:headEnd type="none" w="sm" len="sm"/>
              <a:tailEnd type="none" w="sm" len="sm"/>
            </a:ln>
          </p:spPr>
          <p:txBody>
            <a:bodyPr spcFirstLastPara="1" wrap="square" lIns="74283" tIns="37131" rIns="74283" bIns="37131" anchor="ctr" anchorCtr="0">
              <a:noAutofit/>
            </a:bodyPr>
            <a:lstStyle/>
            <a:p>
              <a:pPr algn="ctr"/>
              <a:endParaRPr sz="1463">
                <a:solidFill>
                  <a:schemeClr val="lt1"/>
                </a:solidFill>
                <a:latin typeface="Calibri"/>
                <a:ea typeface="Calibri"/>
                <a:cs typeface="Calibri"/>
                <a:sym typeface="Calibri"/>
              </a:endParaRPr>
            </a:p>
          </p:txBody>
        </p:sp>
        <p:sp>
          <p:nvSpPr>
            <p:cNvPr id="134" name="Google Shape;134;p16"/>
            <p:cNvSpPr txBox="1"/>
            <p:nvPr/>
          </p:nvSpPr>
          <p:spPr>
            <a:xfrm>
              <a:off x="918954" y="4052328"/>
              <a:ext cx="1321537" cy="486804"/>
            </a:xfrm>
            <a:prstGeom prst="rect">
              <a:avLst/>
            </a:prstGeom>
            <a:solidFill>
              <a:srgbClr val="8DA9DB"/>
            </a:solidFill>
            <a:ln>
              <a:noFill/>
            </a:ln>
          </p:spPr>
          <p:txBody>
            <a:bodyPr spcFirstLastPara="1" wrap="square" lIns="74283" tIns="37131" rIns="74283" bIns="37131" anchor="t" anchorCtr="0">
              <a:noAutofit/>
            </a:bodyPr>
            <a:lstStyle/>
            <a:p>
              <a:r>
                <a:rPr lang="en-US" sz="1950" dirty="0">
                  <a:solidFill>
                    <a:schemeClr val="dk1"/>
                  </a:solidFill>
                  <a:latin typeface="Calibri"/>
                  <a:ea typeface="Calibri"/>
                  <a:cs typeface="Calibri"/>
                  <a:sym typeface="Calibri"/>
                </a:rPr>
                <a:t>Tactile</a:t>
              </a:r>
              <a:endParaRPr sz="1463" dirty="0"/>
            </a:p>
          </p:txBody>
        </p:sp>
      </p:grpSp>
      <p:grpSp>
        <p:nvGrpSpPr>
          <p:cNvPr id="135" name="Google Shape;135;p16"/>
          <p:cNvGrpSpPr/>
          <p:nvPr/>
        </p:nvGrpSpPr>
        <p:grpSpPr>
          <a:xfrm>
            <a:off x="1752765" y="1373480"/>
            <a:ext cx="2228576" cy="1136432"/>
            <a:chOff x="1070406" y="1326233"/>
            <a:chExt cx="2742863" cy="1398686"/>
          </a:xfrm>
        </p:grpSpPr>
        <p:sp>
          <p:nvSpPr>
            <p:cNvPr id="136" name="Google Shape;136;p16"/>
            <p:cNvSpPr/>
            <p:nvPr/>
          </p:nvSpPr>
          <p:spPr>
            <a:xfrm>
              <a:off x="1070406" y="1326233"/>
              <a:ext cx="2742863" cy="1398686"/>
            </a:xfrm>
            <a:prstGeom prst="rect">
              <a:avLst/>
            </a:prstGeom>
            <a:solidFill>
              <a:srgbClr val="8DA9DB"/>
            </a:solidFill>
            <a:ln w="12700" cap="flat" cmpd="sng">
              <a:solidFill>
                <a:srgbClr val="31538F"/>
              </a:solidFill>
              <a:prstDash val="solid"/>
              <a:miter lim="800000"/>
              <a:headEnd type="none" w="sm" len="sm"/>
              <a:tailEnd type="none" w="sm" len="sm"/>
            </a:ln>
          </p:spPr>
          <p:txBody>
            <a:bodyPr spcFirstLastPara="1" wrap="square" lIns="74283" tIns="37131" rIns="74283" bIns="37131" anchor="ctr" anchorCtr="0">
              <a:noAutofit/>
            </a:bodyPr>
            <a:lstStyle/>
            <a:p>
              <a:pPr algn="ctr"/>
              <a:endParaRPr sz="1463">
                <a:solidFill>
                  <a:schemeClr val="lt1"/>
                </a:solidFill>
                <a:latin typeface="Calibri"/>
                <a:ea typeface="Calibri"/>
                <a:cs typeface="Calibri"/>
                <a:sym typeface="Calibri"/>
              </a:endParaRPr>
            </a:p>
          </p:txBody>
        </p:sp>
        <p:sp>
          <p:nvSpPr>
            <p:cNvPr id="137" name="Google Shape;137;p16"/>
            <p:cNvSpPr txBox="1"/>
            <p:nvPr/>
          </p:nvSpPr>
          <p:spPr>
            <a:xfrm>
              <a:off x="1779251" y="1733054"/>
              <a:ext cx="1325171" cy="461665"/>
            </a:xfrm>
            <a:prstGeom prst="rect">
              <a:avLst/>
            </a:prstGeom>
            <a:solidFill>
              <a:srgbClr val="8DA9DB"/>
            </a:solidFill>
            <a:ln>
              <a:noFill/>
            </a:ln>
          </p:spPr>
          <p:txBody>
            <a:bodyPr spcFirstLastPara="1" wrap="square" lIns="74283" tIns="37131" rIns="74283" bIns="37131" anchor="t" anchorCtr="0">
              <a:noAutofit/>
            </a:bodyPr>
            <a:lstStyle/>
            <a:p>
              <a:r>
                <a:rPr lang="en-US" sz="1950" dirty="0">
                  <a:solidFill>
                    <a:schemeClr val="dk1"/>
                  </a:solidFill>
                  <a:latin typeface="Calibri"/>
                  <a:ea typeface="Calibri"/>
                  <a:cs typeface="Calibri"/>
                  <a:sym typeface="Calibri"/>
                </a:rPr>
                <a:t>Chemical</a:t>
              </a:r>
              <a:endParaRPr sz="1463" dirty="0"/>
            </a:p>
          </p:txBody>
        </p:sp>
      </p:grpSp>
      <p:sp>
        <p:nvSpPr>
          <p:cNvPr id="138" name="Google Shape;138;p16"/>
          <p:cNvSpPr txBox="1"/>
          <p:nvPr/>
        </p:nvSpPr>
        <p:spPr>
          <a:xfrm>
            <a:off x="3893021" y="3592542"/>
            <a:ext cx="1762879" cy="450123"/>
          </a:xfrm>
          <a:prstGeom prst="rect">
            <a:avLst/>
          </a:prstGeom>
          <a:noFill/>
          <a:ln>
            <a:noFill/>
          </a:ln>
        </p:spPr>
        <p:txBody>
          <a:bodyPr spcFirstLastPara="1" wrap="square" lIns="74283" tIns="37131" rIns="74283" bIns="37131" anchor="t" anchorCtr="0">
            <a:noAutofit/>
          </a:bodyPr>
          <a:lstStyle/>
          <a:p>
            <a:r>
              <a:rPr lang="en-US" sz="2438" b="1" u="sng">
                <a:solidFill>
                  <a:schemeClr val="accent5"/>
                </a:solidFill>
                <a:latin typeface="Calibri"/>
                <a:ea typeface="Calibri"/>
                <a:cs typeface="Calibri"/>
                <a:sym typeface="Calibri"/>
              </a:rPr>
              <a:t>MODALITIES</a:t>
            </a:r>
            <a:endParaRPr sz="1463"/>
          </a:p>
        </p:txBody>
      </p:sp>
      <p:pic>
        <p:nvPicPr>
          <p:cNvPr id="144" name="Google Shape;144;p16"/>
          <p:cNvPicPr preferRelativeResize="0"/>
          <p:nvPr/>
        </p:nvPicPr>
        <p:blipFill rotWithShape="1">
          <a:blip r:embed="rId5">
            <a:alphaModFix/>
          </a:blip>
          <a:srcRect/>
          <a:stretch/>
        </p:blipFill>
        <p:spPr>
          <a:xfrm>
            <a:off x="1210925" y="4086094"/>
            <a:ext cx="2238558" cy="777336"/>
          </a:xfrm>
          <a:prstGeom prst="rect">
            <a:avLst/>
          </a:prstGeom>
          <a:noFill/>
          <a:ln>
            <a:noFill/>
          </a:ln>
        </p:spPr>
      </p:pic>
      <p:pic>
        <p:nvPicPr>
          <p:cNvPr id="28" name="Picture 27" descr="A drawing of a bird&#10;&#10;Description generated with high confidence">
            <a:extLst>
              <a:ext uri="{FF2B5EF4-FFF2-40B4-BE49-F238E27FC236}">
                <a16:creationId xmlns:a16="http://schemas.microsoft.com/office/drawing/2014/main" id="{317F44FB-C196-4A2C-8091-F0D2067A53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0503" y="64915"/>
            <a:ext cx="2085499" cy="1033483"/>
          </a:xfrm>
          <a:prstGeom prst="rect">
            <a:avLst/>
          </a:prstGeom>
        </p:spPr>
      </p:pic>
      <p:pic>
        <p:nvPicPr>
          <p:cNvPr id="6" name="Picture 5" descr="A insect on the ground&#10;&#10;Description automatically generated">
            <a:extLst>
              <a:ext uri="{FF2B5EF4-FFF2-40B4-BE49-F238E27FC236}">
                <a16:creationId xmlns:a16="http://schemas.microsoft.com/office/drawing/2014/main" id="{B43F3881-6D0C-4836-A2FB-32AF389438F6}"/>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40262" y="1609223"/>
            <a:ext cx="1516033" cy="1136431"/>
          </a:xfrm>
          <a:prstGeom prst="rect">
            <a:avLst/>
          </a:prstGeom>
        </p:spPr>
      </p:pic>
      <p:pic>
        <p:nvPicPr>
          <p:cNvPr id="9" name="Picture 8" descr="A kangaroo standing on grass&#10;&#10;Description automatically generated">
            <a:extLst>
              <a:ext uri="{FF2B5EF4-FFF2-40B4-BE49-F238E27FC236}">
                <a16:creationId xmlns:a16="http://schemas.microsoft.com/office/drawing/2014/main" id="{F83E3D17-D140-4660-9505-7EB8445A036C}"/>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24456" y="3616017"/>
            <a:ext cx="1237496" cy="1856969"/>
          </a:xfrm>
          <a:prstGeom prst="rect">
            <a:avLst/>
          </a:prstGeom>
        </p:spPr>
      </p:pic>
      <p:pic>
        <p:nvPicPr>
          <p:cNvPr id="11" name="Picture 10" descr="A close up of a bird&#10;&#10;Description automatically generated">
            <a:extLst>
              <a:ext uri="{FF2B5EF4-FFF2-40B4-BE49-F238E27FC236}">
                <a16:creationId xmlns:a16="http://schemas.microsoft.com/office/drawing/2014/main" id="{AFA5B8F9-6540-4B70-A3BD-F3999F125195}"/>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7523381" y="1745907"/>
            <a:ext cx="1972446" cy="1315606"/>
          </a:xfrm>
          <a:prstGeom prst="rect">
            <a:avLst/>
          </a:prstGeom>
        </p:spPr>
      </p:pic>
      <p:pic>
        <p:nvPicPr>
          <p:cNvPr id="14" name="Picture 13" descr="A small bird perched on a tree branch&#10;&#10;Description automatically generated">
            <a:extLst>
              <a:ext uri="{FF2B5EF4-FFF2-40B4-BE49-F238E27FC236}">
                <a16:creationId xmlns:a16="http://schemas.microsoft.com/office/drawing/2014/main" id="{D43C90B9-6A81-4D14-8568-2D4269152F5B}"/>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5949856" y="4398485"/>
            <a:ext cx="1893278" cy="1351549"/>
          </a:xfrm>
          <a:prstGeom prst="rect">
            <a:avLst/>
          </a:prstGeom>
        </p:spPr>
      </p:pic>
      <p:sp>
        <p:nvSpPr>
          <p:cNvPr id="15" name="TextBox 14">
            <a:extLst>
              <a:ext uri="{FF2B5EF4-FFF2-40B4-BE49-F238E27FC236}">
                <a16:creationId xmlns:a16="http://schemas.microsoft.com/office/drawing/2014/main" id="{C507CA38-6C5D-4B4D-9E4C-E477AFCF6B91}"/>
              </a:ext>
            </a:extLst>
          </p:cNvPr>
          <p:cNvSpPr txBox="1"/>
          <p:nvPr/>
        </p:nvSpPr>
        <p:spPr>
          <a:xfrm>
            <a:off x="149585" y="6967120"/>
            <a:ext cx="3975375" cy="230832"/>
          </a:xfrm>
          <a:prstGeom prst="rect">
            <a:avLst/>
          </a:prstGeom>
          <a:noFill/>
        </p:spPr>
        <p:txBody>
          <a:bodyPr wrap="square" rtlCol="0">
            <a:spAutoFit/>
          </a:bodyPr>
          <a:lstStyle/>
          <a:p>
            <a:r>
              <a:rPr lang="en-GB" sz="900">
                <a:hlinkClick r:id="rId14" tooltip="https://www.flickr.com/photos/birdbrian/9319608165/"/>
              </a:rPr>
              <a:t>This Photo</a:t>
            </a:r>
            <a:r>
              <a:rPr lang="en-GB" sz="900"/>
              <a:t> by Unknown Author is licensed under </a:t>
            </a:r>
            <a:r>
              <a:rPr lang="en-GB" sz="900">
                <a:hlinkClick r:id="rId15" tooltip="https://creativecommons.org/licenses/by/3.0/"/>
              </a:rPr>
              <a:t>CC BY</a:t>
            </a:r>
            <a:endParaRPr lang="en-GB" sz="900"/>
          </a:p>
        </p:txBody>
      </p:sp>
      <p:pic>
        <p:nvPicPr>
          <p:cNvPr id="4" name="Picture 3" descr="A frog sitting on a table&#10;&#10;Description automatically generated">
            <a:extLst>
              <a:ext uri="{FF2B5EF4-FFF2-40B4-BE49-F238E27FC236}">
                <a16:creationId xmlns:a16="http://schemas.microsoft.com/office/drawing/2014/main" id="{F0D9966D-68D6-43B6-B509-BC181169728D}"/>
              </a:ext>
            </a:extLst>
          </p:cNvPr>
          <p:cNvPicPr>
            <a:picLocks noChangeAspect="1"/>
          </p:cNvPicPr>
          <p:nvPr/>
        </p:nvPicPr>
        <p:blipFill>
          <a:blip r:embed="rId16">
            <a:extLst>
              <a:ext uri="{28A0092B-C50C-407E-A947-70E740481C1C}">
                <a14:useLocalDpi xmlns:a14="http://schemas.microsoft.com/office/drawing/2010/main" val="0"/>
              </a:ext>
              <a:ext uri="{837473B0-CC2E-450A-ABE3-18F120FF3D39}">
                <a1611:picAttrSrcUrl xmlns:a1611="http://schemas.microsoft.com/office/drawing/2016/11/main" r:id="rId17"/>
              </a:ext>
            </a:extLst>
          </a:blip>
          <a:stretch>
            <a:fillRect/>
          </a:stretch>
        </p:blipFill>
        <p:spPr>
          <a:xfrm>
            <a:off x="8080677" y="4150687"/>
            <a:ext cx="1703315" cy="1136431"/>
          </a:xfrm>
          <a:prstGeom prst="rect">
            <a:avLst/>
          </a:prstGeom>
        </p:spPr>
      </p:pic>
      <p:pic>
        <p:nvPicPr>
          <p:cNvPr id="8" name="Picture 7" descr="A bird sitting on grass&#10;&#10;Description automatically generated">
            <a:extLst>
              <a:ext uri="{FF2B5EF4-FFF2-40B4-BE49-F238E27FC236}">
                <a16:creationId xmlns:a16="http://schemas.microsoft.com/office/drawing/2014/main" id="{4E3550A5-9822-46BA-9543-BD8689E8C50F}"/>
              </a:ext>
            </a:extLst>
          </p:cNvPr>
          <p:cNvPicPr>
            <a:picLocks noChangeAspect="1"/>
          </p:cNvPicPr>
          <p:nvPr/>
        </p:nvPicPr>
        <p:blipFill>
          <a:blip r:embed="rId18">
            <a:extLst>
              <a:ext uri="{28A0092B-C50C-407E-A947-70E740481C1C}">
                <a14:useLocalDpi xmlns:a14="http://schemas.microsoft.com/office/drawing/2010/main" val="0"/>
              </a:ext>
              <a:ext uri="{837473B0-CC2E-450A-ABE3-18F120FF3D39}">
                <a1611:picAttrSrcUrl xmlns:a1611="http://schemas.microsoft.com/office/drawing/2016/11/main" r:id="rId19"/>
              </a:ext>
            </a:extLst>
          </a:blip>
          <a:stretch>
            <a:fillRect/>
          </a:stretch>
        </p:blipFill>
        <p:spPr>
          <a:xfrm>
            <a:off x="1886371" y="5550060"/>
            <a:ext cx="2653621" cy="11720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572</TotalTime>
  <Words>1889</Words>
  <Application>Microsoft Office PowerPoint</Application>
  <PresentationFormat>A4 Paper (210x297 mm)</PresentationFormat>
  <Paragraphs>132</Paragraphs>
  <Slides>16</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PowerPoint Presentation</vt:lpstr>
      <vt:lpstr>PowerPoint Presentation</vt:lpstr>
      <vt:lpstr>Chimpanzees are our closest primate relatives</vt:lpstr>
      <vt:lpstr>Chimpanzee and Human Hands and Feet</vt:lpstr>
      <vt:lpstr>Faces: What similarities and differences can you see? </vt:lpstr>
      <vt:lpstr>Vocal Apparatus</vt:lpstr>
      <vt:lpstr>Do chimps ‘talk’?</vt:lpstr>
      <vt:lpstr>PowerPoint Presentation</vt:lpstr>
      <vt:lpstr>How do animals communicate?</vt:lpstr>
      <vt:lpstr>How do humans communicate?</vt:lpstr>
      <vt:lpstr>Try communicating without words….</vt:lpstr>
      <vt:lpstr>Did you manage to communicate?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Collins</dc:creator>
  <cp:lastModifiedBy>Susan Collins</cp:lastModifiedBy>
  <cp:revision>50</cp:revision>
  <dcterms:created xsi:type="dcterms:W3CDTF">2018-10-23T15:19:01Z</dcterms:created>
  <dcterms:modified xsi:type="dcterms:W3CDTF">2019-04-19T14:20:17Z</dcterms:modified>
</cp:coreProperties>
</file>