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273" r:id="rId3"/>
    <p:sldId id="275" r:id="rId4"/>
    <p:sldId id="263" r:id="rId5"/>
    <p:sldId id="264" r:id="rId6"/>
    <p:sldId id="265" r:id="rId7"/>
    <p:sldId id="266" r:id="rId8"/>
    <p:sldId id="279" r:id="rId9"/>
    <p:sldId id="276" r:id="rId10"/>
    <p:sldId id="267" r:id="rId11"/>
    <p:sldId id="268" r:id="rId12"/>
    <p:sldId id="277" r:id="rId1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1170"/>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594" autoAdjust="0"/>
  </p:normalViewPr>
  <p:slideViewPr>
    <p:cSldViewPr snapToGrid="0" showGuides="1">
      <p:cViewPr varScale="1">
        <p:scale>
          <a:sx n="72" d="100"/>
          <a:sy n="72" d="100"/>
        </p:scale>
        <p:origin x="1546" y="53"/>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CD6F5B-C603-4672-8848-B5E36B043452}" type="datetimeFigureOut">
              <a:rPr lang="en-GB" smtClean="0"/>
              <a:t>19/04/2019</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D2C09-80BD-4D31-A615-CC247DE30857}" type="slidenum">
              <a:rPr lang="en-GB" smtClean="0"/>
              <a:t>‹#›</a:t>
            </a:fld>
            <a:endParaRPr lang="en-GB"/>
          </a:p>
        </p:txBody>
      </p:sp>
    </p:spTree>
    <p:extLst>
      <p:ext uri="{BB962C8B-B14F-4D97-AF65-F5344CB8AC3E}">
        <p14:creationId xmlns:p14="http://schemas.microsoft.com/office/powerpoint/2010/main" val="566643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recaps the information from Lesson 1. </a:t>
            </a:r>
          </a:p>
        </p:txBody>
      </p:sp>
      <p:sp>
        <p:nvSpPr>
          <p:cNvPr id="4" name="Slide Number Placeholder 3"/>
          <p:cNvSpPr>
            <a:spLocks noGrp="1"/>
          </p:cNvSpPr>
          <p:nvPr>
            <p:ph type="sldNum" sz="quarter" idx="5"/>
          </p:nvPr>
        </p:nvSpPr>
        <p:spPr/>
        <p:txBody>
          <a:bodyPr/>
          <a:lstStyle/>
          <a:p>
            <a:fld id="{3C04A1C2-E135-43EC-AC60-6EB0F6C6872C}" type="slidenum">
              <a:rPr lang="en-GB" smtClean="0"/>
              <a:t>2</a:t>
            </a:fld>
            <a:endParaRPr lang="en-GB"/>
          </a:p>
        </p:txBody>
      </p:sp>
    </p:spTree>
    <p:extLst>
      <p:ext uri="{BB962C8B-B14F-4D97-AF65-F5344CB8AC3E}">
        <p14:creationId xmlns:p14="http://schemas.microsoft.com/office/powerpoint/2010/main" val="2773200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3ecb62f47c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200" b="0" i="0" u="none" strike="noStrike" cap="none" dirty="0">
                <a:solidFill>
                  <a:srgbClr val="000000"/>
                </a:solidFill>
                <a:effectLst/>
                <a:latin typeface="Arial"/>
                <a:ea typeface="Arial"/>
                <a:cs typeface="Arial"/>
                <a:sym typeface="Arial"/>
              </a:rPr>
              <a:t>Some finches use tools, others don’t. The experiment was designed to investigate the question of whether there is something special about the minds of the finches that use tools.  Have they evolved a new kind of intelligence? Or are non-tool-using finches equally intelligent (suggesting that all the finches evolved from an intelligent ancestor)? The finches were presented with a transparent box, through which they could see two curved canes and two pieces of food, arranged in one of the ways depicted in the slide.  (In the drawing on the slide, the round dots represent the pieces of food.) They could retrieve the food only by pulling on the canes. The birds had to choose which cane to pull; one would deliver the food, and the other would not. An intelligent creature should be able to learn to choose the correct cane.</a:t>
            </a:r>
          </a:p>
          <a:p>
            <a:pPr marL="158750" indent="0">
              <a:buNone/>
            </a:pPr>
            <a:r>
              <a:rPr lang="en-GB" sz="1200" b="0" i="0" u="none" strike="noStrike" cap="none" dirty="0">
                <a:solidFill>
                  <a:srgbClr val="000000"/>
                </a:solidFill>
                <a:effectLst/>
                <a:latin typeface="Arial"/>
                <a:ea typeface="Arial"/>
                <a:cs typeface="Arial"/>
                <a:sym typeface="Arial"/>
              </a:rPr>
              <a:t>If tool-using finches are more intelligent, we would expect them to do better on this kind of test; that is our hypothesis.  More specifically, the hypothesis predicts that tool-using finches will learn to choose the correct cane more quickly. But this prediction turns out to be wrong: non-tool-using finches learned equally quickly.  So, we have some evidence against the hypothesis.</a:t>
            </a:r>
          </a:p>
          <a:p>
            <a:pPr marL="15875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can see how the experiment maps on to the scientific method in this slide.  Result of study = all finches can learn and choose tools equally well.  The hypothesis that woodpecker finches will perform better is not confirmed.  One conclusion we might want to draw is that the ancestor finch was a good learner and passed this ability on to all of its descendants. </a:t>
            </a:r>
          </a:p>
          <a:p>
            <a:pPr marL="0" lvl="0" indent="0" algn="l" rtl="0">
              <a:spcBef>
                <a:spcPts val="0"/>
              </a:spcBef>
              <a:spcAft>
                <a:spcPts val="0"/>
              </a:spcAft>
              <a:buNone/>
            </a:pPr>
            <a:endParaRPr dirty="0"/>
          </a:p>
        </p:txBody>
      </p:sp>
      <p:sp>
        <p:nvSpPr>
          <p:cNvPr id="423" name="Google Shape;423;g3ecb62f47c_0_206: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recaps the information from today’s lesson. </a:t>
            </a:r>
          </a:p>
        </p:txBody>
      </p:sp>
      <p:sp>
        <p:nvSpPr>
          <p:cNvPr id="4" name="Slide Number Placeholder 3"/>
          <p:cNvSpPr>
            <a:spLocks noGrp="1"/>
          </p:cNvSpPr>
          <p:nvPr>
            <p:ph type="sldNum" sz="quarter" idx="5"/>
          </p:nvPr>
        </p:nvSpPr>
        <p:spPr/>
        <p:txBody>
          <a:bodyPr/>
          <a:lstStyle/>
          <a:p>
            <a:fld id="{3C04A1C2-E135-43EC-AC60-6EB0F6C6872C}" type="slidenum">
              <a:rPr lang="en-GB" smtClean="0"/>
              <a:t>12</a:t>
            </a:fld>
            <a:endParaRPr lang="en-GB"/>
          </a:p>
        </p:txBody>
      </p:sp>
    </p:spTree>
    <p:extLst>
      <p:ext uri="{BB962C8B-B14F-4D97-AF65-F5344CB8AC3E}">
        <p14:creationId xmlns:p14="http://schemas.microsoft.com/office/powerpoint/2010/main" val="267958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asks the children to consider why there are so many different species of animal on Earth. It sets the scene for the film about Charles Darwin and Evolution.</a:t>
            </a:r>
          </a:p>
        </p:txBody>
      </p:sp>
      <p:sp>
        <p:nvSpPr>
          <p:cNvPr id="4" name="Slide Number Placeholder 3"/>
          <p:cNvSpPr>
            <a:spLocks noGrp="1"/>
          </p:cNvSpPr>
          <p:nvPr>
            <p:ph type="sldNum" sz="quarter" idx="5"/>
          </p:nvPr>
        </p:nvSpPr>
        <p:spPr/>
        <p:txBody>
          <a:bodyPr/>
          <a:lstStyle/>
          <a:p>
            <a:fld id="{F79D2C09-80BD-4D31-A615-CC247DE30857}" type="slidenum">
              <a:rPr lang="en-GB" smtClean="0"/>
              <a:t>3</a:t>
            </a:fld>
            <a:endParaRPr lang="en-GB"/>
          </a:p>
        </p:txBody>
      </p:sp>
    </p:spTree>
    <p:extLst>
      <p:ext uri="{BB962C8B-B14F-4D97-AF65-F5344CB8AC3E}">
        <p14:creationId xmlns:p14="http://schemas.microsoft.com/office/powerpoint/2010/main" val="1894626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3ecb62f47c_0_1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dirty="0"/>
              <a:t>This film explains the theory of evolution and natural selection. </a:t>
            </a:r>
          </a:p>
          <a:p>
            <a:r>
              <a:rPr lang="en-GB" sz="1200" kern="1200" dirty="0">
                <a:solidFill>
                  <a:schemeClr val="tx1"/>
                </a:solidFill>
                <a:effectLst/>
                <a:latin typeface="+mn-lt"/>
                <a:ea typeface="+mn-ea"/>
                <a:cs typeface="+mn-cs"/>
              </a:rPr>
              <a:t>This introduction to evolution builds upon the activity in the first lesson. The children have just been acting and thinking in creative ways as ‘bat scientists’. This has helped them to look at human beings in a novel and exciting way. </a:t>
            </a:r>
          </a:p>
          <a:p>
            <a:r>
              <a:rPr lang="en-GB" sz="1200" kern="1200" dirty="0">
                <a:solidFill>
                  <a:schemeClr val="tx1"/>
                </a:solidFill>
                <a:effectLst/>
                <a:latin typeface="+mn-lt"/>
                <a:ea typeface="+mn-ea"/>
                <a:cs typeface="+mn-cs"/>
              </a:rPr>
              <a:t>A real-life scientist who looked at life in a novel and creative way was Charles Darwin. His way of thinking about animals was revolutionary and changed how we think about life on earth. Show the film and invite comments from the children.</a:t>
            </a:r>
          </a:p>
          <a:p>
            <a:r>
              <a:rPr lang="en-GB" sz="1200" kern="1200" dirty="0">
                <a:solidFill>
                  <a:schemeClr val="tx1"/>
                </a:solidFill>
                <a:effectLst/>
                <a:latin typeface="+mn-lt"/>
                <a:ea typeface="+mn-ea"/>
                <a:cs typeface="+mn-cs"/>
              </a:rPr>
              <a:t>Humans are a distinct species of great ape family. We share many points of commonality with apes and other primates, such as monkeys. The animals we are today have evolved over millennia from primates, as a result of the process of natural selection. As this process repeats and continues, new species form. Humans developed as a result of selection in bipedalism and language, which allowed us to walk on two legs and to talk. </a:t>
            </a:r>
          </a:p>
          <a:p>
            <a:r>
              <a:rPr lang="en-GB" sz="1200" kern="1200" dirty="0">
                <a:solidFill>
                  <a:schemeClr val="tx1"/>
                </a:solidFill>
                <a:effectLst/>
                <a:latin typeface="+mn-lt"/>
                <a:ea typeface="+mn-ea"/>
                <a:cs typeface="+mn-cs"/>
              </a:rPr>
              <a:t>We only want to convey the very simple idea that (1) among any population, there is a range of characteristics (some group members are bigger than others, some differ slightly in colour, shape, etc.); (2) environmental conditions can make it the case that creatures with certain features are more likely to survive and reproduce; (3) over time, this can result in a change to the range of characteristics in the population (for example, if bigger, darker animals survive and reproduce, then eventually all of the animals will be big and dark).  This is Darwin’s idea of “survival of the fittest”.</a:t>
            </a:r>
          </a:p>
          <a:p>
            <a:pPr marL="0" lvl="0" indent="0" rtl="0">
              <a:spcBef>
                <a:spcPts val="0"/>
              </a:spcBef>
              <a:spcAft>
                <a:spcPts val="0"/>
              </a:spcAft>
              <a:buNone/>
            </a:pPr>
            <a:endParaRPr dirty="0"/>
          </a:p>
        </p:txBody>
      </p:sp>
      <p:sp>
        <p:nvSpPr>
          <p:cNvPr id="377" name="Google Shape;377;g3ecb62f47c_0_13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ecb62f47c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GB" sz="1200" b="0" i="0" u="none" strike="noStrike" kern="1200" dirty="0">
                <a:solidFill>
                  <a:schemeClr val="tx1"/>
                </a:solidFill>
                <a:effectLst/>
                <a:latin typeface="+mn-lt"/>
                <a:ea typeface="+mn-ea"/>
                <a:cs typeface="+mn-cs"/>
              </a:rPr>
              <a:t>Give children ‘beakless’ finch template - ask them to draw the beak that could get grubs out from under tree bark. </a:t>
            </a:r>
            <a:br>
              <a:rPr lang="en-GB" dirty="0"/>
            </a:br>
            <a:endParaRPr dirty="0"/>
          </a:p>
        </p:txBody>
      </p:sp>
      <p:sp>
        <p:nvSpPr>
          <p:cNvPr id="383" name="Google Shape;383;g3ecb62f47c_0_17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fb32ef76c_0_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3fb32ef76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GB" sz="1200" b="0" i="0" u="none" strike="noStrike" kern="1200" dirty="0">
                <a:solidFill>
                  <a:schemeClr val="tx1"/>
                </a:solidFill>
                <a:effectLst/>
                <a:latin typeface="+mn-lt"/>
                <a:ea typeface="+mn-ea"/>
                <a:cs typeface="+mn-cs"/>
              </a:rPr>
              <a:t>Show the children film of the woodpecker finch – which uses a cactus spine as a tool! </a:t>
            </a:r>
            <a:r>
              <a:rPr lang="en-GB" sz="1200" kern="1200" dirty="0">
                <a:solidFill>
                  <a:schemeClr val="tx1"/>
                </a:solidFill>
                <a:effectLst/>
                <a:latin typeface="+mn-lt"/>
                <a:ea typeface="+mn-ea"/>
                <a:cs typeface="+mn-cs"/>
              </a:rPr>
              <a:t>What did they think of the woodpecker finch’s behaviour? Can we say that the woodpecker finch is using a tool to get its food, much as we would use tools to help us get food (for example some humans use spears when hunting)? Does this mean that the woodpecker finch is intelligent? </a:t>
            </a:r>
            <a:endParaRPr lang="en-GB" sz="1200" b="0" i="0" u="none" strike="noStrike" kern="1200" dirty="0">
              <a:solidFill>
                <a:schemeClr val="tx1"/>
              </a:solidFill>
              <a:effectLst/>
              <a:latin typeface="+mn-lt"/>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ecb62f47c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200" kern="1200" dirty="0">
                <a:solidFill>
                  <a:schemeClr val="tx1"/>
                </a:solidFill>
                <a:effectLst/>
                <a:latin typeface="+mn-lt"/>
                <a:ea typeface="+mn-ea"/>
                <a:cs typeface="+mn-cs"/>
              </a:rPr>
              <a:t>Invite the children to match the correct bird with its preferred food. How did you know which bird eats which food? What about the shape of the beaks helped you to match it with the food? Did you make a guess about which beak? How could you test your guess to see if it is correct? </a:t>
            </a:r>
          </a:p>
          <a:p>
            <a:r>
              <a:rPr lang="en-GB" sz="1200" b="1" kern="1200" dirty="0">
                <a:solidFill>
                  <a:schemeClr val="tx1"/>
                </a:solidFill>
                <a:effectLst/>
                <a:latin typeface="+mn-lt"/>
                <a:ea typeface="+mn-ea"/>
                <a:cs typeface="+mn-cs"/>
              </a:rPr>
              <a:t>Draw activity to a close by asking:</a:t>
            </a:r>
            <a:r>
              <a:rPr lang="en-GB" sz="1200" kern="1200" dirty="0">
                <a:solidFill>
                  <a:schemeClr val="tx1"/>
                </a:solidFill>
                <a:effectLst/>
                <a:latin typeface="+mn-lt"/>
                <a:ea typeface="+mn-ea"/>
                <a:cs typeface="+mn-cs"/>
              </a:rPr>
              <a:t> Does this mean that the woodpecker finch is more intelligent than the other species of finches?</a:t>
            </a:r>
          </a:p>
          <a:p>
            <a:pPr marL="0" lvl="0" indent="0" rtl="0">
              <a:spcBef>
                <a:spcPts val="0"/>
              </a:spcBef>
              <a:spcAft>
                <a:spcPts val="0"/>
              </a:spcAft>
              <a:buNone/>
            </a:pPr>
            <a:endParaRPr dirty="0"/>
          </a:p>
        </p:txBody>
      </p:sp>
      <p:sp>
        <p:nvSpPr>
          <p:cNvPr id="395" name="Google Shape;395;g3ecb62f47c_0_18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shows a researcher at the Edinburgh Zoo Living Links Centre working with squirrel monkeys.</a:t>
            </a:r>
          </a:p>
          <a:p>
            <a:r>
              <a:rPr lang="en-GB" dirty="0"/>
              <a:t>The monkeys are free to come into the research room if they wish and take part in the experiments. They volunteer and so they are not forced to do the research. </a:t>
            </a:r>
          </a:p>
          <a:p>
            <a:r>
              <a:rPr lang="en-GB" dirty="0"/>
              <a:t>Visitors to the zoo can go and watch the research taking place. </a:t>
            </a:r>
          </a:p>
        </p:txBody>
      </p:sp>
      <p:sp>
        <p:nvSpPr>
          <p:cNvPr id="4" name="Slide Number Placeholder 3"/>
          <p:cNvSpPr>
            <a:spLocks noGrp="1"/>
          </p:cNvSpPr>
          <p:nvPr>
            <p:ph type="sldNum" sz="quarter" idx="5"/>
          </p:nvPr>
        </p:nvSpPr>
        <p:spPr/>
        <p:txBody>
          <a:bodyPr/>
          <a:lstStyle/>
          <a:p>
            <a:fld id="{F79D2C09-80BD-4D31-A615-CC247DE30857}" type="slidenum">
              <a:rPr lang="en-GB" smtClean="0"/>
              <a:t>8</a:t>
            </a:fld>
            <a:endParaRPr lang="en-GB"/>
          </a:p>
        </p:txBody>
      </p:sp>
    </p:spTree>
    <p:extLst>
      <p:ext uri="{BB962C8B-B14F-4D97-AF65-F5344CB8AC3E}">
        <p14:creationId xmlns:p14="http://schemas.microsoft.com/office/powerpoint/2010/main" val="1502824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slide introduces the idea of following the scientific method. The scientific method is repeated throughout the presentation and the experiments are mapped onto this model in the </a:t>
            </a:r>
            <a:r>
              <a:rPr lang="en-GB" sz="1200" kern="1200">
                <a:solidFill>
                  <a:schemeClr val="tx1"/>
                </a:solidFill>
                <a:effectLst/>
                <a:latin typeface="+mn-lt"/>
                <a:ea typeface="+mn-ea"/>
                <a:cs typeface="+mn-cs"/>
              </a:rPr>
              <a:t>following slide.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79D2C09-80BD-4D31-A615-CC247DE30857}" type="slidenum">
              <a:rPr lang="en-GB" smtClean="0"/>
              <a:t>9</a:t>
            </a:fld>
            <a:endParaRPr lang="en-GB"/>
          </a:p>
        </p:txBody>
      </p:sp>
    </p:spTree>
    <p:extLst>
      <p:ext uri="{BB962C8B-B14F-4D97-AF65-F5344CB8AC3E}">
        <p14:creationId xmlns:p14="http://schemas.microsoft.com/office/powerpoint/2010/main" val="658150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ecb62f47c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200" b="0" i="0" u="none" strike="noStrike" cap="none" dirty="0">
                <a:solidFill>
                  <a:srgbClr val="000000"/>
                </a:solidFill>
                <a:effectLst/>
                <a:latin typeface="Arial"/>
                <a:ea typeface="Arial"/>
                <a:cs typeface="Arial"/>
                <a:sym typeface="Arial"/>
              </a:rPr>
              <a:t>This task introduces scientific method and demonstrates the various stages that a researcher will go through to test an idea.</a:t>
            </a:r>
            <a:r>
              <a:rPr lang="en-GB" sz="1200" b="1" i="0" u="none" strike="noStrike" cap="none" dirty="0">
                <a:solidFill>
                  <a:srgbClr val="000000"/>
                </a:solidFill>
                <a:effectLst/>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The scientific method is the ordered way that scientists will carry out research and try to find answers to their questions. All scientists follow this process when setting out to test their ideas. The order of the steps in the scientific method is important for reliability and allows the research to be replicated if required. The idea that one type of finch may be more intelligent than another is then applied to the scientific method as an illustration. </a:t>
            </a:r>
          </a:p>
          <a:p>
            <a:pPr marL="158750" indent="0">
              <a:buNone/>
            </a:pPr>
            <a:r>
              <a:rPr lang="en-GB" sz="1200" b="0" i="0" u="none" strike="noStrike" cap="none" dirty="0">
                <a:solidFill>
                  <a:srgbClr val="000000"/>
                </a:solidFill>
                <a:effectLst/>
                <a:latin typeface="Arial"/>
                <a:ea typeface="Arial"/>
                <a:cs typeface="Arial"/>
                <a:sym typeface="Arial"/>
              </a:rPr>
              <a:t>Explain that this is the way that scientists will research and try to find answers to their questions. All scientists follow this process when setting out to test their ideas. Notice the different parts of the method and the order in which they are carried out. It is important to follow this same order to ensure that the scientific tests are trustworthy and the results reliable. Following the exact order is important and necessary if the tests need to be repeated at a later date. A hypothesis is a kind of educated guess, or a good prediction, which will then be tested to see if it does explain the scientific idea. </a:t>
            </a:r>
          </a:p>
          <a:p>
            <a:pPr marL="158750" indent="0">
              <a:buNone/>
            </a:pPr>
            <a:r>
              <a:rPr lang="en-GB" sz="1200" b="0" i="0" u="none" strike="noStrike" cap="none" dirty="0">
                <a:solidFill>
                  <a:srgbClr val="000000"/>
                </a:solidFill>
                <a:effectLst/>
                <a:latin typeface="Arial"/>
                <a:ea typeface="Arial"/>
                <a:cs typeface="Arial"/>
                <a:sym typeface="Arial"/>
              </a:rPr>
              <a:t>Ask the children: How can we find out if one finch is clever than the others? Can we compare finches by giving them tests to do? What would the tests be like?  Can the finches choose the right tool?  </a:t>
            </a:r>
          </a:p>
          <a:p>
            <a:pPr marL="158750" indent="0">
              <a:buNone/>
            </a:pPr>
            <a:r>
              <a:rPr lang="en-GB" sz="1200" b="0" i="0" u="none" strike="noStrike" cap="none" dirty="0">
                <a:solidFill>
                  <a:srgbClr val="000000"/>
                </a:solidFill>
                <a:effectLst/>
                <a:latin typeface="Arial"/>
                <a:ea typeface="Arial"/>
                <a:cs typeface="Arial"/>
                <a:sym typeface="Arial"/>
              </a:rPr>
              <a:t>We’ve included a slide that describes the scientific method in an abstract way.  Many groups will be quite familiar with this; for those that aren’t, here are some things to stress.  Our basic goal is to try to investigate some </a:t>
            </a:r>
            <a:r>
              <a:rPr lang="en-GB" sz="1200" b="0" i="1" u="none" strike="noStrike" cap="none" dirty="0">
                <a:solidFill>
                  <a:srgbClr val="000000"/>
                </a:solidFill>
                <a:effectLst/>
                <a:latin typeface="Arial"/>
                <a:ea typeface="Arial"/>
                <a:cs typeface="Arial"/>
                <a:sym typeface="Arial"/>
              </a:rPr>
              <a:t>question</a:t>
            </a:r>
            <a:r>
              <a:rPr lang="en-GB" sz="1200" b="0" i="0" u="none" strike="noStrike" cap="none" dirty="0">
                <a:solidFill>
                  <a:srgbClr val="000000"/>
                </a:solidFill>
                <a:effectLst/>
                <a:latin typeface="Arial"/>
                <a:ea typeface="Arial"/>
                <a:cs typeface="Arial"/>
                <a:sym typeface="Arial"/>
              </a:rPr>
              <a:t>, and in order to do that we are going to try to </a:t>
            </a:r>
            <a:r>
              <a:rPr lang="en-GB" sz="1200" b="0" i="1" u="none" strike="noStrike" cap="none" dirty="0">
                <a:solidFill>
                  <a:srgbClr val="000000"/>
                </a:solidFill>
                <a:effectLst/>
                <a:latin typeface="Arial"/>
                <a:ea typeface="Arial"/>
                <a:cs typeface="Arial"/>
                <a:sym typeface="Arial"/>
              </a:rPr>
              <a:t>test</a:t>
            </a:r>
            <a:r>
              <a:rPr lang="en-GB" sz="1200" b="0" i="0" u="none" strike="noStrike" cap="none" dirty="0">
                <a:solidFill>
                  <a:srgbClr val="000000"/>
                </a:solidFill>
                <a:effectLst/>
                <a:latin typeface="Arial"/>
                <a:ea typeface="Arial"/>
                <a:cs typeface="Arial"/>
                <a:sym typeface="Arial"/>
              </a:rPr>
              <a:t> a particular claim that bears on that question.  The claim we are testing is called the </a:t>
            </a:r>
            <a:r>
              <a:rPr lang="en-GB" sz="1200" b="0" i="1" u="none" strike="noStrike" cap="none" dirty="0">
                <a:solidFill>
                  <a:srgbClr val="000000"/>
                </a:solidFill>
                <a:effectLst/>
                <a:latin typeface="Arial"/>
                <a:ea typeface="Arial"/>
                <a:cs typeface="Arial"/>
                <a:sym typeface="Arial"/>
              </a:rPr>
              <a:t>hypothesis</a:t>
            </a:r>
            <a:r>
              <a:rPr lang="en-GB" sz="1200" b="0" i="0" u="none" strike="noStrike" cap="none" dirty="0">
                <a:solidFill>
                  <a:srgbClr val="000000"/>
                </a:solidFill>
                <a:effectLst/>
                <a:latin typeface="Arial"/>
                <a:ea typeface="Arial"/>
                <a:cs typeface="Arial"/>
                <a:sym typeface="Arial"/>
              </a:rPr>
              <a:t>.  We want to devise a test -- an </a:t>
            </a:r>
            <a:r>
              <a:rPr lang="en-GB" sz="1200" b="0" i="1" u="none" strike="noStrike" cap="none" dirty="0">
                <a:solidFill>
                  <a:srgbClr val="000000"/>
                </a:solidFill>
                <a:effectLst/>
                <a:latin typeface="Arial"/>
                <a:ea typeface="Arial"/>
                <a:cs typeface="Arial"/>
                <a:sym typeface="Arial"/>
              </a:rPr>
              <a:t>experiment </a:t>
            </a:r>
            <a:r>
              <a:rPr lang="en-GB" sz="1200" b="0" i="0" u="none" strike="noStrike" cap="none" dirty="0">
                <a:solidFill>
                  <a:srgbClr val="000000"/>
                </a:solidFill>
                <a:effectLst/>
                <a:latin typeface="Arial"/>
                <a:ea typeface="Arial"/>
                <a:cs typeface="Arial"/>
                <a:sym typeface="Arial"/>
              </a:rPr>
              <a:t>-- and we want to use the hypothesis to make a definite </a:t>
            </a:r>
            <a:r>
              <a:rPr lang="en-GB" sz="1200" b="0" i="1" u="none" strike="noStrike" cap="none" dirty="0">
                <a:solidFill>
                  <a:srgbClr val="000000"/>
                </a:solidFill>
                <a:effectLst/>
                <a:latin typeface="Arial"/>
                <a:ea typeface="Arial"/>
                <a:cs typeface="Arial"/>
                <a:sym typeface="Arial"/>
              </a:rPr>
              <a:t>prediction </a:t>
            </a:r>
            <a:r>
              <a:rPr lang="en-GB" sz="1200" b="0" i="0" u="none" strike="noStrike" cap="none" dirty="0">
                <a:solidFill>
                  <a:srgbClr val="000000"/>
                </a:solidFill>
                <a:effectLst/>
                <a:latin typeface="Arial"/>
                <a:ea typeface="Arial"/>
                <a:cs typeface="Arial"/>
                <a:sym typeface="Arial"/>
              </a:rPr>
              <a:t> about what will happen in the experimental scenario.  If that prediction turns out to be true, that is some evidence for the hypothesis; if the prediction turns out to be false, that is some evidence against the hypothesis.  However, the situation is often complicated: perhaps there is some other explanation of why we got the results we did. So we need to </a:t>
            </a:r>
            <a:r>
              <a:rPr lang="en-GB" sz="1200" b="0" i="1" u="none" strike="noStrike" cap="none" dirty="0">
                <a:solidFill>
                  <a:srgbClr val="000000"/>
                </a:solidFill>
                <a:effectLst/>
                <a:latin typeface="Arial"/>
                <a:ea typeface="Arial"/>
                <a:cs typeface="Arial"/>
                <a:sym typeface="Arial"/>
              </a:rPr>
              <a:t>interpret </a:t>
            </a:r>
            <a:r>
              <a:rPr lang="en-GB" sz="1200" b="0" i="0" u="none" strike="noStrike" cap="none" dirty="0">
                <a:solidFill>
                  <a:srgbClr val="000000"/>
                </a:solidFill>
                <a:effectLst/>
                <a:latin typeface="Arial"/>
                <a:ea typeface="Arial"/>
                <a:cs typeface="Arial"/>
                <a:sym typeface="Arial"/>
              </a:rPr>
              <a:t>the results.</a:t>
            </a:r>
          </a:p>
          <a:p>
            <a:pPr marL="158750" indent="0">
              <a:buNone/>
            </a:pPr>
            <a:r>
              <a:rPr lang="en-GB" sz="1200" b="0" i="0" u="none" strike="noStrike" cap="none" dirty="0">
                <a:solidFill>
                  <a:srgbClr val="000000"/>
                </a:solidFill>
                <a:effectLst/>
                <a:latin typeface="Arial"/>
                <a:ea typeface="Arial"/>
                <a:cs typeface="Arial"/>
                <a:sym typeface="Arial"/>
              </a:rPr>
              <a:t>In the next slide, we include a detailed example.  </a:t>
            </a:r>
            <a:endParaRPr lang="en-GB" dirty="0"/>
          </a:p>
          <a:p>
            <a:pPr marL="0" lvl="0" indent="0" algn="l" rtl="0">
              <a:spcBef>
                <a:spcPts val="0"/>
              </a:spcBef>
              <a:spcAft>
                <a:spcPts val="0"/>
              </a:spcAft>
              <a:buNone/>
            </a:pPr>
            <a:endParaRPr dirty="0"/>
          </a:p>
        </p:txBody>
      </p:sp>
      <p:sp>
        <p:nvSpPr>
          <p:cNvPr id="407" name="Google Shape;407;g3ecb62f47c_0_19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453D69-8AEB-4797-B493-1D0F7782BB2B}" type="datetimeFigureOut">
              <a:rPr lang="en-GB" smtClean="0"/>
              <a:t>19/04/2019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6BCB74-1F31-4CFE-8806-B70D09D4C735}" type="slidenum">
              <a:rPr lang="en-GB" smtClean="0"/>
              <a:t>‹#›</a:t>
            </a:fld>
            <a:endParaRPr lang="en-GB"/>
          </a:p>
        </p:txBody>
      </p:sp>
    </p:spTree>
    <p:extLst>
      <p:ext uri="{BB962C8B-B14F-4D97-AF65-F5344CB8AC3E}">
        <p14:creationId xmlns:p14="http://schemas.microsoft.com/office/powerpoint/2010/main" val="4107724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453D69-8AEB-4797-B493-1D0F7782BB2B}" type="datetimeFigureOut">
              <a:rPr lang="en-GB" smtClean="0"/>
              <a:t>19/04/2019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6BCB74-1F31-4CFE-8806-B70D09D4C735}" type="slidenum">
              <a:rPr lang="en-GB" smtClean="0"/>
              <a:t>‹#›</a:t>
            </a:fld>
            <a:endParaRPr lang="en-GB"/>
          </a:p>
        </p:txBody>
      </p:sp>
    </p:spTree>
    <p:extLst>
      <p:ext uri="{BB962C8B-B14F-4D97-AF65-F5344CB8AC3E}">
        <p14:creationId xmlns:p14="http://schemas.microsoft.com/office/powerpoint/2010/main" val="42293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453D69-8AEB-4797-B493-1D0F7782BB2B}" type="datetimeFigureOut">
              <a:rPr lang="en-GB" smtClean="0"/>
              <a:t>19/04/2019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6BCB74-1F31-4CFE-8806-B70D09D4C735}" type="slidenum">
              <a:rPr lang="en-GB" smtClean="0"/>
              <a:t>‹#›</a:t>
            </a:fld>
            <a:endParaRPr lang="en-GB"/>
          </a:p>
        </p:txBody>
      </p:sp>
    </p:spTree>
    <p:extLst>
      <p:ext uri="{BB962C8B-B14F-4D97-AF65-F5344CB8AC3E}">
        <p14:creationId xmlns:p14="http://schemas.microsoft.com/office/powerpoint/2010/main" val="457680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453D69-8AEB-4797-B493-1D0F7782BB2B}" type="datetimeFigureOut">
              <a:rPr lang="en-GB" smtClean="0"/>
              <a:t>19/04/2019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6BCB74-1F31-4CFE-8806-B70D09D4C735}" type="slidenum">
              <a:rPr lang="en-GB" smtClean="0"/>
              <a:t>‹#›</a:t>
            </a:fld>
            <a:endParaRPr lang="en-GB"/>
          </a:p>
        </p:txBody>
      </p:sp>
    </p:spTree>
    <p:extLst>
      <p:ext uri="{BB962C8B-B14F-4D97-AF65-F5344CB8AC3E}">
        <p14:creationId xmlns:p14="http://schemas.microsoft.com/office/powerpoint/2010/main" val="223921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453D69-8AEB-4797-B493-1D0F7782BB2B}" type="datetimeFigureOut">
              <a:rPr lang="en-GB" smtClean="0"/>
              <a:t>19/04/2019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6BCB74-1F31-4CFE-8806-B70D09D4C735}" type="slidenum">
              <a:rPr lang="en-GB" smtClean="0"/>
              <a:t>‹#›</a:t>
            </a:fld>
            <a:endParaRPr lang="en-GB"/>
          </a:p>
        </p:txBody>
      </p:sp>
    </p:spTree>
    <p:extLst>
      <p:ext uri="{BB962C8B-B14F-4D97-AF65-F5344CB8AC3E}">
        <p14:creationId xmlns:p14="http://schemas.microsoft.com/office/powerpoint/2010/main" val="109356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453D69-8AEB-4797-B493-1D0F7782BB2B}" type="datetimeFigureOut">
              <a:rPr lang="en-GB" smtClean="0"/>
              <a:t>19/04/2019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6BCB74-1F31-4CFE-8806-B70D09D4C735}" type="slidenum">
              <a:rPr lang="en-GB" smtClean="0"/>
              <a:t>‹#›</a:t>
            </a:fld>
            <a:endParaRPr lang="en-GB"/>
          </a:p>
        </p:txBody>
      </p:sp>
    </p:spTree>
    <p:extLst>
      <p:ext uri="{BB962C8B-B14F-4D97-AF65-F5344CB8AC3E}">
        <p14:creationId xmlns:p14="http://schemas.microsoft.com/office/powerpoint/2010/main" val="62189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453D69-8AEB-4797-B493-1D0F7782BB2B}" type="datetimeFigureOut">
              <a:rPr lang="en-GB" smtClean="0"/>
              <a:t>19/04/2019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6BCB74-1F31-4CFE-8806-B70D09D4C735}" type="slidenum">
              <a:rPr lang="en-GB" smtClean="0"/>
              <a:t>‹#›</a:t>
            </a:fld>
            <a:endParaRPr lang="en-GB"/>
          </a:p>
        </p:txBody>
      </p:sp>
    </p:spTree>
    <p:extLst>
      <p:ext uri="{BB962C8B-B14F-4D97-AF65-F5344CB8AC3E}">
        <p14:creationId xmlns:p14="http://schemas.microsoft.com/office/powerpoint/2010/main" val="2775143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453D69-8AEB-4797-B493-1D0F7782BB2B}" type="datetimeFigureOut">
              <a:rPr lang="en-GB" smtClean="0"/>
              <a:t>19/04/2019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6BCB74-1F31-4CFE-8806-B70D09D4C735}" type="slidenum">
              <a:rPr lang="en-GB" smtClean="0"/>
              <a:t>‹#›</a:t>
            </a:fld>
            <a:endParaRPr lang="en-GB"/>
          </a:p>
        </p:txBody>
      </p:sp>
    </p:spTree>
    <p:extLst>
      <p:ext uri="{BB962C8B-B14F-4D97-AF65-F5344CB8AC3E}">
        <p14:creationId xmlns:p14="http://schemas.microsoft.com/office/powerpoint/2010/main" val="2906939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453D69-8AEB-4797-B493-1D0F7782BB2B}" type="datetimeFigureOut">
              <a:rPr lang="en-GB" smtClean="0"/>
              <a:t>19/04/2019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6BCB74-1F31-4CFE-8806-B70D09D4C735}" type="slidenum">
              <a:rPr lang="en-GB" smtClean="0"/>
              <a:t>‹#›</a:t>
            </a:fld>
            <a:endParaRPr lang="en-GB"/>
          </a:p>
        </p:txBody>
      </p:sp>
    </p:spTree>
    <p:extLst>
      <p:ext uri="{BB962C8B-B14F-4D97-AF65-F5344CB8AC3E}">
        <p14:creationId xmlns:p14="http://schemas.microsoft.com/office/powerpoint/2010/main" val="370061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453D69-8AEB-4797-B493-1D0F7782BB2B}" type="datetimeFigureOut">
              <a:rPr lang="en-GB" smtClean="0"/>
              <a:t>19/04/2019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6BCB74-1F31-4CFE-8806-B70D09D4C735}" type="slidenum">
              <a:rPr lang="en-GB" smtClean="0"/>
              <a:t>‹#›</a:t>
            </a:fld>
            <a:endParaRPr lang="en-GB"/>
          </a:p>
        </p:txBody>
      </p:sp>
    </p:spTree>
    <p:extLst>
      <p:ext uri="{BB962C8B-B14F-4D97-AF65-F5344CB8AC3E}">
        <p14:creationId xmlns:p14="http://schemas.microsoft.com/office/powerpoint/2010/main" val="1429301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453D69-8AEB-4797-B493-1D0F7782BB2B}" type="datetimeFigureOut">
              <a:rPr lang="en-GB" smtClean="0"/>
              <a:t>19/04/2019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6BCB74-1F31-4CFE-8806-B70D09D4C735}" type="slidenum">
              <a:rPr lang="en-GB" smtClean="0"/>
              <a:t>‹#›</a:t>
            </a:fld>
            <a:endParaRPr lang="en-GB"/>
          </a:p>
        </p:txBody>
      </p:sp>
    </p:spTree>
    <p:extLst>
      <p:ext uri="{BB962C8B-B14F-4D97-AF65-F5344CB8AC3E}">
        <p14:creationId xmlns:p14="http://schemas.microsoft.com/office/powerpoint/2010/main" val="1049158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53D69-8AEB-4797-B493-1D0F7782BB2B}" type="datetimeFigureOut">
              <a:rPr lang="en-GB" smtClean="0"/>
              <a:t>19/04/2019</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BCB74-1F31-4CFE-8806-B70D09D4C735}" type="slidenum">
              <a:rPr lang="en-GB" smtClean="0"/>
              <a:t>‹#›</a:t>
            </a:fld>
            <a:endParaRPr lang="en-GB"/>
          </a:p>
        </p:txBody>
      </p:sp>
    </p:spTree>
    <p:extLst>
      <p:ext uri="{BB962C8B-B14F-4D97-AF65-F5344CB8AC3E}">
        <p14:creationId xmlns:p14="http://schemas.microsoft.com/office/powerpoint/2010/main" val="1143482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uniprot.org/taxonomy/4888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2.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0.jpg"/><Relationship Id="rId4" Type="http://schemas.openxmlformats.org/officeDocument/2006/relationships/hyperlink" Target="http://www.youtube.com/watch?v=BcpB_986wy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en.wikipedia.org/wiki/File:Southern_long-nosed_bat.jpg" TargetMode="Externa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3.PNG"/><Relationship Id="rId7" Type="http://schemas.openxmlformats.org/officeDocument/2006/relationships/hyperlink" Target="http://thesecreases.blogspot.com/2011/06/fck-you-im-platypu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hellaheaven-ana.blogspot.co.uk/2010/09/smallest-dog-in-world-and-tiny.html" TargetMode="Externa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hyperlink" Target="http://www.youtube.com/watch?v=BcpB_986wy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hyperlink" Target="https://www.arkive.org/woodpecker-finch/camarhynchus-pallidus/video-00.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07;p37">
            <a:extLst>
              <a:ext uri="{FF2B5EF4-FFF2-40B4-BE49-F238E27FC236}">
                <a16:creationId xmlns:a16="http://schemas.microsoft.com/office/drawing/2014/main" id="{81608ACD-3617-4E42-B549-803F0A12A748}"/>
              </a:ext>
            </a:extLst>
          </p:cNvPr>
          <p:cNvPicPr/>
          <p:nvPr/>
        </p:nvPicPr>
        <p:blipFill rotWithShape="1">
          <a:blip r:embed="rId2">
            <a:alphaModFix/>
          </a:blip>
          <a:srcRect/>
          <a:stretch/>
        </p:blipFill>
        <p:spPr>
          <a:xfrm>
            <a:off x="1091572" y="5594077"/>
            <a:ext cx="507167" cy="614482"/>
          </a:xfrm>
          <a:prstGeom prst="rect">
            <a:avLst/>
          </a:prstGeom>
          <a:noFill/>
          <a:ln>
            <a:noFill/>
          </a:ln>
        </p:spPr>
      </p:pic>
      <p:sp>
        <p:nvSpPr>
          <p:cNvPr id="5" name="TextBox 4">
            <a:extLst>
              <a:ext uri="{FF2B5EF4-FFF2-40B4-BE49-F238E27FC236}">
                <a16:creationId xmlns:a16="http://schemas.microsoft.com/office/drawing/2014/main" id="{0F43C3BB-596F-4534-A7AA-A8A151130ED8}"/>
              </a:ext>
            </a:extLst>
          </p:cNvPr>
          <p:cNvSpPr txBox="1"/>
          <p:nvPr/>
        </p:nvSpPr>
        <p:spPr>
          <a:xfrm>
            <a:off x="1734842" y="5763779"/>
            <a:ext cx="7138094" cy="292388"/>
          </a:xfrm>
          <a:prstGeom prst="rect">
            <a:avLst/>
          </a:prstGeom>
          <a:noFill/>
        </p:spPr>
        <p:txBody>
          <a:bodyPr wrap="square" rtlCol="0">
            <a:spAutoFit/>
          </a:bodyPr>
          <a:lstStyle/>
          <a:p>
            <a:r>
              <a:rPr lang="en-US" sz="1300" dirty="0"/>
              <a:t>School of Psychology and Neuroscience, and Department of Philosophy, University of St Andrews</a:t>
            </a:r>
            <a:endParaRPr lang="en-GB" sz="1300" dirty="0"/>
          </a:p>
        </p:txBody>
      </p:sp>
      <p:pic>
        <p:nvPicPr>
          <p:cNvPr id="7" name="Picture 6" descr="A drawing of a person&#10;&#10;Description generated with high confidence">
            <a:extLst>
              <a:ext uri="{FF2B5EF4-FFF2-40B4-BE49-F238E27FC236}">
                <a16:creationId xmlns:a16="http://schemas.microsoft.com/office/drawing/2014/main" id="{E99CED57-8149-4697-82CF-E0C5E4EC6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249" y="1322766"/>
            <a:ext cx="8048625" cy="3745185"/>
          </a:xfrm>
          <a:prstGeom prst="rect">
            <a:avLst/>
          </a:prstGeom>
        </p:spPr>
      </p:pic>
      <p:sp>
        <p:nvSpPr>
          <p:cNvPr id="9" name="TextBox 8">
            <a:extLst>
              <a:ext uri="{FF2B5EF4-FFF2-40B4-BE49-F238E27FC236}">
                <a16:creationId xmlns:a16="http://schemas.microsoft.com/office/drawing/2014/main" id="{300F7A8D-D07B-42D0-B54A-699AF3F5730D}"/>
              </a:ext>
            </a:extLst>
          </p:cNvPr>
          <p:cNvSpPr txBox="1"/>
          <p:nvPr/>
        </p:nvSpPr>
        <p:spPr>
          <a:xfrm>
            <a:off x="1676636" y="5045523"/>
            <a:ext cx="1345347" cy="442429"/>
          </a:xfrm>
          <a:prstGeom prst="rect">
            <a:avLst/>
          </a:prstGeom>
          <a:noFill/>
        </p:spPr>
        <p:txBody>
          <a:bodyPr wrap="square" rtlCol="0">
            <a:spAutoFit/>
          </a:bodyPr>
          <a:lstStyle/>
          <a:p>
            <a:r>
              <a:rPr lang="en-GB" sz="2275" dirty="0">
                <a:solidFill>
                  <a:schemeClr val="accent2"/>
                </a:solidFill>
              </a:rPr>
              <a:t>Lesson 2</a:t>
            </a:r>
          </a:p>
        </p:txBody>
      </p:sp>
    </p:spTree>
    <p:extLst>
      <p:ext uri="{BB962C8B-B14F-4D97-AF65-F5344CB8AC3E}">
        <p14:creationId xmlns:p14="http://schemas.microsoft.com/office/powerpoint/2010/main" val="3948905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8"/>
          <p:cNvSpPr txBox="1">
            <a:spLocks noGrp="1"/>
          </p:cNvSpPr>
          <p:nvPr>
            <p:ph type="title"/>
          </p:nvPr>
        </p:nvSpPr>
        <p:spPr>
          <a:xfrm>
            <a:off x="691406" y="561362"/>
            <a:ext cx="8543925" cy="605150"/>
          </a:xfrm>
          <a:prstGeom prst="rect">
            <a:avLst/>
          </a:prstGeom>
          <a:noFill/>
          <a:ln>
            <a:noFill/>
          </a:ln>
        </p:spPr>
        <p:txBody>
          <a:bodyPr spcFirstLastPara="1" vert="horz" wrap="square" lIns="74290" tIns="37131" rIns="74290" bIns="37131" rtlCol="0" anchor="ctr" anchorCtr="0">
            <a:noAutofit/>
          </a:bodyPr>
          <a:lstStyle/>
          <a:p>
            <a:pPr algn="ctr">
              <a:spcBef>
                <a:spcPts val="0"/>
              </a:spcBef>
              <a:buClr>
                <a:schemeClr val="dk1"/>
              </a:buClr>
              <a:buSzPts val="2700"/>
            </a:pPr>
            <a:r>
              <a:rPr lang="en" sz="4800" dirty="0">
                <a:solidFill>
                  <a:srgbClr val="E31170"/>
                </a:solidFill>
                <a:latin typeface="Calibri"/>
                <a:ea typeface="Calibri"/>
                <a:cs typeface="Calibri"/>
                <a:sym typeface="Calibri"/>
              </a:rPr>
              <a:t>The Scientific Method</a:t>
            </a:r>
            <a:endParaRPr sz="4800" dirty="0">
              <a:solidFill>
                <a:srgbClr val="E31170"/>
              </a:solidFill>
            </a:endParaRPr>
          </a:p>
        </p:txBody>
      </p:sp>
      <p:sp>
        <p:nvSpPr>
          <p:cNvPr id="410" name="Google Shape;410;p48"/>
          <p:cNvSpPr/>
          <p:nvPr/>
        </p:nvSpPr>
        <p:spPr>
          <a:xfrm>
            <a:off x="393852" y="1731058"/>
            <a:ext cx="1421056" cy="1071626"/>
          </a:xfrm>
          <a:prstGeom prst="homePlate">
            <a:avLst>
              <a:gd name="adj" fmla="val 34402"/>
            </a:avLst>
          </a:prstGeom>
          <a:solidFill>
            <a:schemeClr val="dk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517" dirty="0">
                <a:solidFill>
                  <a:schemeClr val="lt1"/>
                </a:solidFill>
                <a:latin typeface="Calibri"/>
                <a:ea typeface="Calibri"/>
                <a:cs typeface="Calibri"/>
                <a:sym typeface="Calibri"/>
              </a:rPr>
              <a:t>Question</a:t>
            </a:r>
            <a:endParaRPr sz="1192" dirty="0"/>
          </a:p>
        </p:txBody>
      </p:sp>
      <p:sp>
        <p:nvSpPr>
          <p:cNvPr id="411" name="Google Shape;411;p48"/>
          <p:cNvSpPr/>
          <p:nvPr/>
        </p:nvSpPr>
        <p:spPr>
          <a:xfrm>
            <a:off x="1833129" y="1731058"/>
            <a:ext cx="1818972" cy="1071626"/>
          </a:xfrm>
          <a:prstGeom prst="chevron">
            <a:avLst>
              <a:gd name="adj" fmla="val 33172"/>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517" dirty="0">
                <a:solidFill>
                  <a:schemeClr val="lt1"/>
                </a:solidFill>
                <a:latin typeface="Calibri"/>
                <a:ea typeface="Calibri"/>
                <a:cs typeface="Calibri"/>
                <a:sym typeface="Calibri"/>
              </a:rPr>
              <a:t>Hypothesis</a:t>
            </a:r>
            <a:endParaRPr sz="1192" dirty="0"/>
          </a:p>
        </p:txBody>
      </p:sp>
      <p:sp>
        <p:nvSpPr>
          <p:cNvPr id="412" name="Google Shape;412;p48"/>
          <p:cNvSpPr/>
          <p:nvPr/>
        </p:nvSpPr>
        <p:spPr>
          <a:xfrm>
            <a:off x="3652101" y="1742090"/>
            <a:ext cx="1891131" cy="1071626"/>
          </a:xfrm>
          <a:prstGeom prst="chevron">
            <a:avLst>
              <a:gd name="adj" fmla="val 32255"/>
            </a:avLst>
          </a:prstGeom>
          <a:solidFill>
            <a:srgbClr val="92D050"/>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517" dirty="0">
                <a:solidFill>
                  <a:schemeClr val="lt1"/>
                </a:solidFill>
                <a:latin typeface="Calibri"/>
                <a:ea typeface="Calibri"/>
                <a:cs typeface="Calibri"/>
                <a:sym typeface="Calibri"/>
              </a:rPr>
              <a:t>Experiment</a:t>
            </a:r>
            <a:endParaRPr sz="1192" dirty="0"/>
          </a:p>
        </p:txBody>
      </p:sp>
      <p:sp>
        <p:nvSpPr>
          <p:cNvPr id="413" name="Google Shape;413;p48"/>
          <p:cNvSpPr/>
          <p:nvPr/>
        </p:nvSpPr>
        <p:spPr>
          <a:xfrm>
            <a:off x="393852" y="3445107"/>
            <a:ext cx="1592612" cy="2365003"/>
          </a:xfrm>
          <a:prstGeom prst="homePlate">
            <a:avLst>
              <a:gd name="adj" fmla="val 19641"/>
            </a:avLst>
          </a:prstGeom>
          <a:solidFill>
            <a:schemeClr val="dk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r>
              <a:rPr lang="en" sz="1950" dirty="0">
                <a:solidFill>
                  <a:schemeClr val="lt1"/>
                </a:solidFill>
                <a:latin typeface="Calibri"/>
                <a:ea typeface="Calibri"/>
                <a:cs typeface="Calibri"/>
                <a:sym typeface="Calibri"/>
              </a:rPr>
              <a:t>What do you want to know?</a:t>
            </a:r>
            <a:endParaRPr sz="1192" dirty="0"/>
          </a:p>
        </p:txBody>
      </p:sp>
      <p:sp>
        <p:nvSpPr>
          <p:cNvPr id="414" name="Google Shape;414;p48"/>
          <p:cNvSpPr/>
          <p:nvPr/>
        </p:nvSpPr>
        <p:spPr>
          <a:xfrm>
            <a:off x="1916855" y="3445108"/>
            <a:ext cx="1818972" cy="2365002"/>
          </a:xfrm>
          <a:prstGeom prst="chevron">
            <a:avLst>
              <a:gd name="adj" fmla="val 1787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950" dirty="0">
                <a:solidFill>
                  <a:schemeClr val="lt1"/>
                </a:solidFill>
                <a:latin typeface="Calibri"/>
                <a:ea typeface="Calibri"/>
                <a:cs typeface="Calibri"/>
                <a:sym typeface="Calibri"/>
              </a:rPr>
              <a:t>The claim that you are trying to test</a:t>
            </a:r>
            <a:endParaRPr sz="1192" dirty="0"/>
          </a:p>
        </p:txBody>
      </p:sp>
      <p:sp>
        <p:nvSpPr>
          <p:cNvPr id="415" name="Google Shape;415;p48"/>
          <p:cNvSpPr/>
          <p:nvPr/>
        </p:nvSpPr>
        <p:spPr>
          <a:xfrm>
            <a:off x="5626958" y="1731057"/>
            <a:ext cx="1818972" cy="1082659"/>
          </a:xfrm>
          <a:prstGeom prst="chevron">
            <a:avLst>
              <a:gd name="adj" fmla="val 285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517" dirty="0">
                <a:solidFill>
                  <a:schemeClr val="lt1"/>
                </a:solidFill>
                <a:latin typeface="Calibri"/>
                <a:ea typeface="Calibri"/>
                <a:cs typeface="Calibri"/>
                <a:sym typeface="Calibri"/>
              </a:rPr>
              <a:t>Results</a:t>
            </a:r>
            <a:endParaRPr sz="1192" dirty="0"/>
          </a:p>
        </p:txBody>
      </p:sp>
      <p:sp>
        <p:nvSpPr>
          <p:cNvPr id="416" name="Google Shape;416;p48"/>
          <p:cNvSpPr/>
          <p:nvPr/>
        </p:nvSpPr>
        <p:spPr>
          <a:xfrm>
            <a:off x="3713998" y="3429000"/>
            <a:ext cx="1996690" cy="2392376"/>
          </a:xfrm>
          <a:prstGeom prst="chevron">
            <a:avLst>
              <a:gd name="adj" fmla="val 19857"/>
            </a:avLst>
          </a:prstGeom>
          <a:solidFill>
            <a:srgbClr val="92D050"/>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r>
              <a:rPr lang="en" sz="1950" dirty="0">
                <a:solidFill>
                  <a:schemeClr val="lt1"/>
                </a:solidFill>
                <a:latin typeface="Calibri"/>
                <a:ea typeface="Calibri"/>
                <a:cs typeface="Calibri"/>
                <a:sym typeface="Calibri"/>
              </a:rPr>
              <a:t>The way you are testing the claim</a:t>
            </a:r>
            <a:endParaRPr sz="1192" dirty="0"/>
          </a:p>
        </p:txBody>
      </p:sp>
      <p:sp>
        <p:nvSpPr>
          <p:cNvPr id="417" name="Google Shape;417;p48"/>
          <p:cNvSpPr txBox="1"/>
          <p:nvPr/>
        </p:nvSpPr>
        <p:spPr>
          <a:xfrm>
            <a:off x="570271" y="5869872"/>
            <a:ext cx="8786196" cy="720850"/>
          </a:xfrm>
          <a:prstGeom prst="rect">
            <a:avLst/>
          </a:prstGeom>
          <a:noFill/>
          <a:ln>
            <a:noFill/>
          </a:ln>
        </p:spPr>
        <p:txBody>
          <a:bodyPr spcFirstLastPara="1" wrap="square" lIns="99044" tIns="99044" rIns="99044" bIns="99044" anchor="t" anchorCtr="0">
            <a:noAutofit/>
          </a:bodyPr>
          <a:lstStyle/>
          <a:p>
            <a:pPr algn="ctr"/>
            <a:r>
              <a:rPr lang="en" sz="1950" dirty="0">
                <a:solidFill>
                  <a:srgbClr val="002060"/>
                </a:solidFill>
              </a:rPr>
              <a:t>REMEMBER: Your hypothesis should make a definite prediction about the experiment!</a:t>
            </a:r>
            <a:endParaRPr sz="1950" dirty="0">
              <a:solidFill>
                <a:srgbClr val="002060"/>
              </a:solidFill>
            </a:endParaRPr>
          </a:p>
        </p:txBody>
      </p:sp>
      <p:sp>
        <p:nvSpPr>
          <p:cNvPr id="418" name="Google Shape;418;p48"/>
          <p:cNvSpPr/>
          <p:nvPr/>
        </p:nvSpPr>
        <p:spPr>
          <a:xfrm>
            <a:off x="5711379" y="3417734"/>
            <a:ext cx="1672650" cy="2392376"/>
          </a:xfrm>
          <a:prstGeom prst="chevron">
            <a:avLst>
              <a:gd name="adj" fmla="val 1749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950" dirty="0">
                <a:solidFill>
                  <a:schemeClr val="lt1"/>
                </a:solidFill>
                <a:latin typeface="Calibri"/>
                <a:ea typeface="Calibri"/>
                <a:cs typeface="Calibri"/>
                <a:sym typeface="Calibri"/>
              </a:rPr>
              <a:t>What did you find?</a:t>
            </a:r>
            <a:endParaRPr sz="1192" dirty="0"/>
          </a:p>
        </p:txBody>
      </p:sp>
      <p:sp>
        <p:nvSpPr>
          <p:cNvPr id="419" name="Google Shape;419;p48"/>
          <p:cNvSpPr/>
          <p:nvPr/>
        </p:nvSpPr>
        <p:spPr>
          <a:xfrm>
            <a:off x="7481878" y="1720024"/>
            <a:ext cx="2030270" cy="1082660"/>
          </a:xfrm>
          <a:prstGeom prst="chevron">
            <a:avLst>
              <a:gd name="adj" fmla="val 26913"/>
            </a:avLst>
          </a:prstGeom>
          <a:solidFill>
            <a:srgbClr val="FF0000"/>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517" dirty="0">
                <a:solidFill>
                  <a:schemeClr val="lt1"/>
                </a:solidFill>
                <a:latin typeface="Calibri"/>
                <a:ea typeface="Calibri"/>
                <a:cs typeface="Calibri"/>
                <a:sym typeface="Calibri"/>
              </a:rPr>
              <a:t>Interpretation</a:t>
            </a:r>
            <a:endParaRPr sz="1192" dirty="0"/>
          </a:p>
        </p:txBody>
      </p:sp>
      <p:sp>
        <p:nvSpPr>
          <p:cNvPr id="420" name="Google Shape;420;p48"/>
          <p:cNvSpPr/>
          <p:nvPr/>
        </p:nvSpPr>
        <p:spPr>
          <a:xfrm>
            <a:off x="7481868" y="3417734"/>
            <a:ext cx="2030280" cy="2392376"/>
          </a:xfrm>
          <a:prstGeom prst="chevron">
            <a:avLst>
              <a:gd name="adj" fmla="val 17295"/>
            </a:avLst>
          </a:prstGeom>
          <a:solidFill>
            <a:srgbClr val="FF0000"/>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950" dirty="0">
                <a:solidFill>
                  <a:schemeClr val="lt1"/>
                </a:solidFill>
                <a:latin typeface="Calibri"/>
                <a:ea typeface="Calibri"/>
                <a:cs typeface="Calibri"/>
                <a:sym typeface="Calibri"/>
              </a:rPr>
              <a:t>What can you conclude?  Was the hypothesis supported, or not?</a:t>
            </a:r>
            <a:endParaRPr sz="1517" dirty="0">
              <a:solidFill>
                <a:schemeClr val="lt1"/>
              </a:solidFill>
              <a:latin typeface="Calibri"/>
              <a:ea typeface="Calibri"/>
              <a:cs typeface="Calibri"/>
              <a:sym typeface="Calibri"/>
            </a:endParaRPr>
          </a:p>
          <a:p>
            <a:pPr algn="ctr"/>
            <a:endParaRPr sz="1192" dirty="0"/>
          </a:p>
        </p:txBody>
      </p:sp>
      <p:pic>
        <p:nvPicPr>
          <p:cNvPr id="14" name="Picture 13" descr="A drawing of a bird&#10;&#10;Description generated with high confidence">
            <a:extLst>
              <a:ext uri="{FF2B5EF4-FFF2-40B4-BE49-F238E27FC236}">
                <a16:creationId xmlns:a16="http://schemas.microsoft.com/office/drawing/2014/main" id="{F412C178-DC20-4C12-B915-8CB511061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619" y="94205"/>
            <a:ext cx="1885381" cy="9343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21" name="Picture 20" descr="A drawing of a bird&#10;&#10;Description generated with high confidence">
            <a:extLst>
              <a:ext uri="{FF2B5EF4-FFF2-40B4-BE49-F238E27FC236}">
                <a16:creationId xmlns:a16="http://schemas.microsoft.com/office/drawing/2014/main" id="{F9689D48-7EDC-4236-9BB5-DDC4CFA74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619" y="94205"/>
            <a:ext cx="1885381" cy="934314"/>
          </a:xfrm>
          <a:prstGeom prst="rect">
            <a:avLst/>
          </a:prstGeom>
        </p:spPr>
      </p:pic>
      <p:sp>
        <p:nvSpPr>
          <p:cNvPr id="425" name="Google Shape;425;p49"/>
          <p:cNvSpPr txBox="1">
            <a:spLocks noGrp="1"/>
          </p:cNvSpPr>
          <p:nvPr>
            <p:ph type="title"/>
          </p:nvPr>
        </p:nvSpPr>
        <p:spPr>
          <a:xfrm>
            <a:off x="393852" y="457881"/>
            <a:ext cx="8543925" cy="605150"/>
          </a:xfrm>
          <a:prstGeom prst="rect">
            <a:avLst/>
          </a:prstGeom>
          <a:noFill/>
          <a:ln>
            <a:noFill/>
          </a:ln>
        </p:spPr>
        <p:txBody>
          <a:bodyPr spcFirstLastPara="1" vert="horz" wrap="square" lIns="74290" tIns="37131" rIns="74290" bIns="37131" rtlCol="0" anchor="ctr" anchorCtr="0">
            <a:noAutofit/>
          </a:bodyPr>
          <a:lstStyle/>
          <a:p>
            <a:pPr algn="ctr">
              <a:spcBef>
                <a:spcPts val="0"/>
              </a:spcBef>
              <a:buClr>
                <a:schemeClr val="dk1"/>
              </a:buClr>
              <a:buSzPts val="2700"/>
            </a:pPr>
            <a:r>
              <a:rPr lang="en" sz="3600" dirty="0">
                <a:solidFill>
                  <a:srgbClr val="E31170"/>
                </a:solidFill>
                <a:latin typeface="Calibri"/>
                <a:ea typeface="Calibri"/>
                <a:cs typeface="Calibri"/>
                <a:sym typeface="Calibri"/>
              </a:rPr>
              <a:t>The Scientific Method: Flexible Finches?</a:t>
            </a:r>
            <a:endParaRPr sz="3600" dirty="0">
              <a:solidFill>
                <a:srgbClr val="E31170"/>
              </a:solidFill>
            </a:endParaRPr>
          </a:p>
        </p:txBody>
      </p:sp>
      <p:sp>
        <p:nvSpPr>
          <p:cNvPr id="427" name="Google Shape;427;p49"/>
          <p:cNvSpPr/>
          <p:nvPr/>
        </p:nvSpPr>
        <p:spPr>
          <a:xfrm>
            <a:off x="2260834" y="1931232"/>
            <a:ext cx="1257100" cy="502450"/>
          </a:xfrm>
          <a:prstGeom prst="chevron">
            <a:avLst>
              <a:gd name="adj" fmla="val 36842"/>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975" dirty="0">
                <a:solidFill>
                  <a:schemeClr val="lt1"/>
                </a:solidFill>
                <a:latin typeface="Calibri"/>
                <a:ea typeface="Calibri"/>
                <a:cs typeface="Calibri"/>
                <a:sym typeface="Calibri"/>
              </a:rPr>
              <a:t>Hypthesis</a:t>
            </a:r>
            <a:endParaRPr sz="1192" dirty="0"/>
          </a:p>
        </p:txBody>
      </p:sp>
      <p:sp>
        <p:nvSpPr>
          <p:cNvPr id="429" name="Google Shape;429;p49"/>
          <p:cNvSpPr/>
          <p:nvPr/>
        </p:nvSpPr>
        <p:spPr>
          <a:xfrm>
            <a:off x="393852" y="3453402"/>
            <a:ext cx="1521261" cy="2464996"/>
          </a:xfrm>
          <a:prstGeom prst="homePlate">
            <a:avLst>
              <a:gd name="adj" fmla="val 19641"/>
            </a:avLst>
          </a:prstGeom>
          <a:solidFill>
            <a:schemeClr val="dk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r>
              <a:rPr lang="en" sz="2000" dirty="0">
                <a:solidFill>
                  <a:schemeClr val="lt1"/>
                </a:solidFill>
                <a:latin typeface="Calibri"/>
                <a:ea typeface="Calibri"/>
                <a:cs typeface="Calibri"/>
                <a:sym typeface="Calibri"/>
              </a:rPr>
              <a:t>Did tool-using finches evolve to be more intelligent?</a:t>
            </a:r>
            <a:endParaRPr sz="2000" dirty="0"/>
          </a:p>
        </p:txBody>
      </p:sp>
      <p:sp>
        <p:nvSpPr>
          <p:cNvPr id="430" name="Google Shape;430;p49"/>
          <p:cNvSpPr/>
          <p:nvPr/>
        </p:nvSpPr>
        <p:spPr>
          <a:xfrm>
            <a:off x="1833129" y="3429000"/>
            <a:ext cx="1818972" cy="2489398"/>
          </a:xfrm>
          <a:prstGeom prst="chevron">
            <a:avLst>
              <a:gd name="adj" fmla="val 16472"/>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dirty="0">
                <a:solidFill>
                  <a:schemeClr val="lt1"/>
                </a:solidFill>
                <a:latin typeface="Calibri"/>
                <a:ea typeface="Calibri"/>
                <a:cs typeface="Calibri"/>
                <a:sym typeface="Calibri"/>
              </a:rPr>
              <a:t>Tool using finches will perform better on physical intelligence tests</a:t>
            </a:r>
            <a:endParaRPr dirty="0"/>
          </a:p>
        </p:txBody>
      </p:sp>
      <p:pic>
        <p:nvPicPr>
          <p:cNvPr id="431" name="Google Shape;431;p49"/>
          <p:cNvPicPr preferRelativeResize="0"/>
          <p:nvPr/>
        </p:nvPicPr>
        <p:blipFill rotWithShape="1">
          <a:blip r:embed="rId4">
            <a:alphaModFix/>
          </a:blip>
          <a:srcRect/>
          <a:stretch/>
        </p:blipFill>
        <p:spPr>
          <a:xfrm>
            <a:off x="5610984" y="3617052"/>
            <a:ext cx="1751220" cy="1935632"/>
          </a:xfrm>
          <a:prstGeom prst="rect">
            <a:avLst/>
          </a:prstGeom>
          <a:noFill/>
          <a:ln>
            <a:noFill/>
          </a:ln>
        </p:spPr>
      </p:pic>
      <p:sp>
        <p:nvSpPr>
          <p:cNvPr id="434" name="Google Shape;434;p49"/>
          <p:cNvSpPr/>
          <p:nvPr/>
        </p:nvSpPr>
        <p:spPr>
          <a:xfrm>
            <a:off x="3647111" y="5967390"/>
            <a:ext cx="1858867" cy="657040"/>
          </a:xfrm>
          <a:prstGeom prst="roundRect">
            <a:avLst>
              <a:gd name="adj" fmla="val 16667"/>
            </a:avLst>
          </a:prstGeom>
          <a:solidFill>
            <a:srgbClr val="92D050"/>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2400" i="1" dirty="0">
                <a:solidFill>
                  <a:schemeClr val="lt1"/>
                </a:solidFill>
                <a:latin typeface="Calibri"/>
                <a:ea typeface="Calibri"/>
                <a:cs typeface="Calibri"/>
                <a:sym typeface="Calibri"/>
              </a:rPr>
              <a:t>Cane task</a:t>
            </a:r>
            <a:endParaRPr sz="2400" dirty="0">
              <a:solidFill>
                <a:schemeClr val="lt1"/>
              </a:solidFill>
              <a:latin typeface="Calibri"/>
              <a:ea typeface="Calibri"/>
              <a:cs typeface="Calibri"/>
              <a:sym typeface="Calibri"/>
            </a:endParaRPr>
          </a:p>
        </p:txBody>
      </p:sp>
      <p:sp>
        <p:nvSpPr>
          <p:cNvPr id="436" name="Google Shape;436;p49"/>
          <p:cNvSpPr/>
          <p:nvPr/>
        </p:nvSpPr>
        <p:spPr>
          <a:xfrm>
            <a:off x="7481877" y="3453402"/>
            <a:ext cx="2163567" cy="2464996"/>
          </a:xfrm>
          <a:prstGeom prst="chevron">
            <a:avLst>
              <a:gd name="adj" fmla="val 11968"/>
            </a:avLst>
          </a:prstGeom>
          <a:solidFill>
            <a:srgbClr val="FF0000"/>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dirty="0">
                <a:solidFill>
                  <a:schemeClr val="lt1"/>
                </a:solidFill>
                <a:latin typeface="Calibri"/>
                <a:ea typeface="Calibri"/>
                <a:cs typeface="Calibri"/>
                <a:sym typeface="Calibri"/>
              </a:rPr>
              <a:t>Hypothesis not supported!</a:t>
            </a:r>
            <a:endParaRPr dirty="0"/>
          </a:p>
          <a:p>
            <a:pPr algn="ctr"/>
            <a:endParaRPr dirty="0">
              <a:solidFill>
                <a:schemeClr val="lt1"/>
              </a:solidFill>
              <a:latin typeface="Calibri"/>
              <a:ea typeface="Calibri"/>
              <a:cs typeface="Calibri"/>
              <a:sym typeface="Calibri"/>
            </a:endParaRPr>
          </a:p>
          <a:p>
            <a:pPr algn="ctr"/>
            <a:r>
              <a:rPr lang="en" dirty="0">
                <a:solidFill>
                  <a:schemeClr val="lt1"/>
                </a:solidFill>
                <a:latin typeface="Calibri"/>
                <a:ea typeface="Calibri"/>
                <a:cs typeface="Calibri"/>
                <a:sym typeface="Calibri"/>
              </a:rPr>
              <a:t>Both species of finch could learn to solve the task  about equally well</a:t>
            </a:r>
            <a:endParaRPr dirty="0"/>
          </a:p>
        </p:txBody>
      </p:sp>
      <p:sp>
        <p:nvSpPr>
          <p:cNvPr id="437" name="Google Shape;437;p49"/>
          <p:cNvSpPr/>
          <p:nvPr/>
        </p:nvSpPr>
        <p:spPr>
          <a:xfrm>
            <a:off x="6169256" y="4184225"/>
            <a:ext cx="311350" cy="452075"/>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438" name="Google Shape;438;p49"/>
          <p:cNvSpPr/>
          <p:nvPr/>
        </p:nvSpPr>
        <p:spPr>
          <a:xfrm>
            <a:off x="6696117" y="4245325"/>
            <a:ext cx="311350" cy="390975"/>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99044" tIns="99044" rIns="99044" bIns="99044" anchor="ctr" anchorCtr="0">
            <a:noAutofit/>
          </a:bodyPr>
          <a:lstStyle/>
          <a:p>
            <a:endParaRPr sz="1950"/>
          </a:p>
        </p:txBody>
      </p:sp>
      <p:sp>
        <p:nvSpPr>
          <p:cNvPr id="16" name="Google Shape;410;p48">
            <a:extLst>
              <a:ext uri="{FF2B5EF4-FFF2-40B4-BE49-F238E27FC236}">
                <a16:creationId xmlns:a16="http://schemas.microsoft.com/office/drawing/2014/main" id="{AD6040F8-840F-47B8-A0E7-569D00D44B77}"/>
              </a:ext>
            </a:extLst>
          </p:cNvPr>
          <p:cNvSpPr/>
          <p:nvPr/>
        </p:nvSpPr>
        <p:spPr>
          <a:xfrm>
            <a:off x="393852" y="1731058"/>
            <a:ext cx="1421056" cy="1071626"/>
          </a:xfrm>
          <a:prstGeom prst="homePlate">
            <a:avLst>
              <a:gd name="adj" fmla="val 34402"/>
            </a:avLst>
          </a:prstGeom>
          <a:solidFill>
            <a:schemeClr val="dk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517" dirty="0">
                <a:solidFill>
                  <a:schemeClr val="lt1"/>
                </a:solidFill>
                <a:latin typeface="Calibri"/>
                <a:ea typeface="Calibri"/>
                <a:cs typeface="Calibri"/>
                <a:sym typeface="Calibri"/>
              </a:rPr>
              <a:t>Question</a:t>
            </a:r>
            <a:endParaRPr sz="1192" dirty="0"/>
          </a:p>
        </p:txBody>
      </p:sp>
      <p:sp>
        <p:nvSpPr>
          <p:cNvPr id="17" name="Google Shape;411;p48">
            <a:extLst>
              <a:ext uri="{FF2B5EF4-FFF2-40B4-BE49-F238E27FC236}">
                <a16:creationId xmlns:a16="http://schemas.microsoft.com/office/drawing/2014/main" id="{D72D868B-3878-4F02-BC6F-0FA678AE6E28}"/>
              </a:ext>
            </a:extLst>
          </p:cNvPr>
          <p:cNvSpPr/>
          <p:nvPr/>
        </p:nvSpPr>
        <p:spPr>
          <a:xfrm>
            <a:off x="1833129" y="1731058"/>
            <a:ext cx="1818972" cy="1071626"/>
          </a:xfrm>
          <a:prstGeom prst="chevron">
            <a:avLst>
              <a:gd name="adj" fmla="val 33172"/>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517" dirty="0">
                <a:solidFill>
                  <a:schemeClr val="lt1"/>
                </a:solidFill>
                <a:latin typeface="Calibri"/>
                <a:ea typeface="Calibri"/>
                <a:cs typeface="Calibri"/>
                <a:sym typeface="Calibri"/>
              </a:rPr>
              <a:t>Hypothesis</a:t>
            </a:r>
            <a:endParaRPr sz="1192" dirty="0"/>
          </a:p>
        </p:txBody>
      </p:sp>
      <p:sp>
        <p:nvSpPr>
          <p:cNvPr id="18" name="Google Shape;412;p48">
            <a:extLst>
              <a:ext uri="{FF2B5EF4-FFF2-40B4-BE49-F238E27FC236}">
                <a16:creationId xmlns:a16="http://schemas.microsoft.com/office/drawing/2014/main" id="{92A173E8-739F-4C2F-BDDA-238F2B2956D1}"/>
              </a:ext>
            </a:extLst>
          </p:cNvPr>
          <p:cNvSpPr/>
          <p:nvPr/>
        </p:nvSpPr>
        <p:spPr>
          <a:xfrm>
            <a:off x="3652101" y="1742090"/>
            <a:ext cx="1891131" cy="1071626"/>
          </a:xfrm>
          <a:prstGeom prst="chevron">
            <a:avLst>
              <a:gd name="adj" fmla="val 32255"/>
            </a:avLst>
          </a:prstGeom>
          <a:solidFill>
            <a:srgbClr val="92D050"/>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517" dirty="0">
                <a:solidFill>
                  <a:schemeClr val="lt1"/>
                </a:solidFill>
                <a:latin typeface="Calibri"/>
                <a:ea typeface="Calibri"/>
                <a:cs typeface="Calibri"/>
                <a:sym typeface="Calibri"/>
              </a:rPr>
              <a:t>Experiment</a:t>
            </a:r>
            <a:endParaRPr sz="1192" dirty="0"/>
          </a:p>
        </p:txBody>
      </p:sp>
      <p:sp>
        <p:nvSpPr>
          <p:cNvPr id="19" name="Google Shape;415;p48">
            <a:extLst>
              <a:ext uri="{FF2B5EF4-FFF2-40B4-BE49-F238E27FC236}">
                <a16:creationId xmlns:a16="http://schemas.microsoft.com/office/drawing/2014/main" id="{B7DDDB27-FCB3-4BB2-9EF2-981A5A98B6CC}"/>
              </a:ext>
            </a:extLst>
          </p:cNvPr>
          <p:cNvSpPr/>
          <p:nvPr/>
        </p:nvSpPr>
        <p:spPr>
          <a:xfrm>
            <a:off x="5543232" y="1731057"/>
            <a:ext cx="1818972" cy="1082659"/>
          </a:xfrm>
          <a:prstGeom prst="chevron">
            <a:avLst>
              <a:gd name="adj" fmla="val 28567"/>
            </a:avLst>
          </a:prstGeom>
          <a:solidFill>
            <a:schemeClr val="accent3"/>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517" dirty="0">
                <a:solidFill>
                  <a:schemeClr val="lt1"/>
                </a:solidFill>
                <a:latin typeface="Calibri"/>
                <a:ea typeface="Calibri"/>
                <a:cs typeface="Calibri"/>
                <a:sym typeface="Calibri"/>
              </a:rPr>
              <a:t>Results</a:t>
            </a:r>
            <a:endParaRPr sz="1192" dirty="0"/>
          </a:p>
        </p:txBody>
      </p:sp>
      <p:sp>
        <p:nvSpPr>
          <p:cNvPr id="20" name="Google Shape;419;p48">
            <a:extLst>
              <a:ext uri="{FF2B5EF4-FFF2-40B4-BE49-F238E27FC236}">
                <a16:creationId xmlns:a16="http://schemas.microsoft.com/office/drawing/2014/main" id="{F870E77B-9E6A-447B-A80D-C2CF75CC73ED}"/>
              </a:ext>
            </a:extLst>
          </p:cNvPr>
          <p:cNvSpPr/>
          <p:nvPr/>
        </p:nvSpPr>
        <p:spPr>
          <a:xfrm>
            <a:off x="7481878" y="1720024"/>
            <a:ext cx="2030270" cy="1082660"/>
          </a:xfrm>
          <a:prstGeom prst="chevron">
            <a:avLst>
              <a:gd name="adj" fmla="val 26913"/>
            </a:avLst>
          </a:prstGeom>
          <a:solidFill>
            <a:srgbClr val="FF0000"/>
          </a:solidFill>
          <a:ln w="12700" cap="flat" cmpd="sng">
            <a:solidFill>
              <a:srgbClr val="31538F"/>
            </a:solidFill>
            <a:prstDash val="solid"/>
            <a:miter lim="800000"/>
            <a:headEnd type="none" w="sm" len="sm"/>
            <a:tailEnd type="none" w="sm" len="sm"/>
          </a:ln>
        </p:spPr>
        <p:txBody>
          <a:bodyPr spcFirstLastPara="1" wrap="square" lIns="74290" tIns="37131" rIns="74290" bIns="37131" anchor="ctr" anchorCtr="0">
            <a:noAutofit/>
          </a:bodyPr>
          <a:lstStyle/>
          <a:p>
            <a:pPr algn="ctr"/>
            <a:r>
              <a:rPr lang="en" sz="1517" dirty="0">
                <a:solidFill>
                  <a:schemeClr val="lt1"/>
                </a:solidFill>
                <a:latin typeface="Calibri"/>
                <a:ea typeface="Calibri"/>
                <a:cs typeface="Calibri"/>
                <a:sym typeface="Calibri"/>
              </a:rPr>
              <a:t>Interpretation</a:t>
            </a:r>
            <a:endParaRPr sz="1192" dirty="0"/>
          </a:p>
        </p:txBody>
      </p:sp>
      <p:pic>
        <p:nvPicPr>
          <p:cNvPr id="22" name="Picture 21">
            <a:extLst>
              <a:ext uri="{FF2B5EF4-FFF2-40B4-BE49-F238E27FC236}">
                <a16:creationId xmlns:a16="http://schemas.microsoft.com/office/drawing/2014/main" id="{8635ABAF-5B65-4B06-91A2-D72CAC7F11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25614" y="3429000"/>
            <a:ext cx="1701863" cy="1106876"/>
          </a:xfrm>
          <a:prstGeom prst="rect">
            <a:avLst/>
          </a:prstGeom>
        </p:spPr>
      </p:pic>
      <p:pic>
        <p:nvPicPr>
          <p:cNvPr id="23" name="Picture 22" descr="A small bird perched on a tree branch&#10;&#10;Description automatically generated">
            <a:extLst>
              <a:ext uri="{FF2B5EF4-FFF2-40B4-BE49-F238E27FC236}">
                <a16:creationId xmlns:a16="http://schemas.microsoft.com/office/drawing/2014/main" id="{47D98BF2-08A2-4580-8B6A-4DE50B2B7B18}"/>
              </a:ext>
            </a:extLst>
          </p:cNvPr>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758939" y="4584868"/>
            <a:ext cx="1566987" cy="1258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bird&#10;&#10;Description generated with high confidence">
            <a:extLst>
              <a:ext uri="{FF2B5EF4-FFF2-40B4-BE49-F238E27FC236}">
                <a16:creationId xmlns:a16="http://schemas.microsoft.com/office/drawing/2014/main" id="{9F42A248-6A21-4C0D-9D9A-9F5D3EB64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877" y="38230"/>
            <a:ext cx="2610111" cy="1293459"/>
          </a:xfrm>
          <a:prstGeom prst="rect">
            <a:avLst/>
          </a:prstGeom>
        </p:spPr>
      </p:pic>
      <p:sp>
        <p:nvSpPr>
          <p:cNvPr id="7" name="Speech Bubble: Oval 6">
            <a:extLst>
              <a:ext uri="{FF2B5EF4-FFF2-40B4-BE49-F238E27FC236}">
                <a16:creationId xmlns:a16="http://schemas.microsoft.com/office/drawing/2014/main" id="{CB12740F-DF87-415D-8FF7-A4B4DEA1D8E8}"/>
              </a:ext>
            </a:extLst>
          </p:cNvPr>
          <p:cNvSpPr/>
          <p:nvPr/>
        </p:nvSpPr>
        <p:spPr>
          <a:xfrm>
            <a:off x="79012" y="689603"/>
            <a:ext cx="3505836" cy="1967430"/>
          </a:xfrm>
          <a:prstGeom prst="wedgeEllipseCallout">
            <a:avLst>
              <a:gd name="adj1" fmla="val 52724"/>
              <a:gd name="adj2" fmla="val 4596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Today we thought about:</a:t>
            </a:r>
          </a:p>
        </p:txBody>
      </p:sp>
      <p:pic>
        <p:nvPicPr>
          <p:cNvPr id="11" name="Google Shape;380;p44" descr="The Theory of Evolution (by Natural Selection) is one of many learning resources available to primary schools who use our creative curriculum.&#10;&#10;===&#10;This video is nominated in the Scribey! awards in the Best Supporting Education Scribe category. &#10;&#10;===&#10;&#10;More than 1100 schools, 15,000 teachers and 260,000 children already love learning with the Cornerstones Curriculum. Find out more on our website or follow us on Twitter for regular updates. &#10;&#10;Website: http://www.cornerstoneseducation.co.uk&#10;Twitter: http://twitter.com/cornerstonesedu&#10;Facebook: https://www.facebook.com/Cornerstonesedu" title="The Theory of Evolution (by Natural Selection) | Cornerstones Education">
            <a:hlinkClick r:id="rId4"/>
            <a:extLst>
              <a:ext uri="{FF2B5EF4-FFF2-40B4-BE49-F238E27FC236}">
                <a16:creationId xmlns:a16="http://schemas.microsoft.com/office/drawing/2014/main" id="{0FF1FA49-69D5-46E2-A7AA-462D380995AB}"/>
              </a:ext>
            </a:extLst>
          </p:cNvPr>
          <p:cNvPicPr preferRelativeResize="0"/>
          <p:nvPr/>
        </p:nvPicPr>
        <p:blipFill>
          <a:blip r:embed="rId5">
            <a:alphaModFix/>
          </a:blip>
          <a:stretch>
            <a:fillRect/>
          </a:stretch>
        </p:blipFill>
        <p:spPr>
          <a:xfrm>
            <a:off x="5607768" y="3429000"/>
            <a:ext cx="4046372" cy="3118556"/>
          </a:xfrm>
          <a:prstGeom prst="rect">
            <a:avLst/>
          </a:prstGeom>
          <a:noFill/>
          <a:ln>
            <a:noFill/>
          </a:ln>
        </p:spPr>
      </p:pic>
      <p:pic>
        <p:nvPicPr>
          <p:cNvPr id="12" name="Picture 11">
            <a:extLst>
              <a:ext uri="{FF2B5EF4-FFF2-40B4-BE49-F238E27FC236}">
                <a16:creationId xmlns:a16="http://schemas.microsoft.com/office/drawing/2014/main" id="{5C136BBD-D8B5-48A5-92F8-FB8600025E5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353912" y="709025"/>
            <a:ext cx="3934483" cy="2558951"/>
          </a:xfrm>
          <a:prstGeom prst="rect">
            <a:avLst/>
          </a:prstGeom>
        </p:spPr>
      </p:pic>
      <p:pic>
        <p:nvPicPr>
          <p:cNvPr id="3" name="Picture 2" descr="A screenshot of a cell phone&#10;&#10;Description generated with high confidence">
            <a:extLst>
              <a:ext uri="{FF2B5EF4-FFF2-40B4-BE49-F238E27FC236}">
                <a16:creationId xmlns:a16="http://schemas.microsoft.com/office/drawing/2014/main" id="{81C125B0-DF51-4BB7-B2CA-88DC92FB32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294" y="3604008"/>
            <a:ext cx="5171796" cy="2814065"/>
          </a:xfrm>
          <a:prstGeom prst="rect">
            <a:avLst/>
          </a:prstGeom>
        </p:spPr>
      </p:pic>
    </p:spTree>
    <p:extLst>
      <p:ext uri="{BB962C8B-B14F-4D97-AF65-F5344CB8AC3E}">
        <p14:creationId xmlns:p14="http://schemas.microsoft.com/office/powerpoint/2010/main" val="3576408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bird&#10;&#10;Description generated with high confidence">
            <a:extLst>
              <a:ext uri="{FF2B5EF4-FFF2-40B4-BE49-F238E27FC236}">
                <a16:creationId xmlns:a16="http://schemas.microsoft.com/office/drawing/2014/main" id="{9F42A248-6A21-4C0D-9D9A-9F5D3EB64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877" y="105963"/>
            <a:ext cx="2610111" cy="1293459"/>
          </a:xfrm>
          <a:prstGeom prst="rect">
            <a:avLst/>
          </a:prstGeom>
        </p:spPr>
      </p:pic>
      <p:sp>
        <p:nvSpPr>
          <p:cNvPr id="7" name="Speech Bubble: Oval 6">
            <a:extLst>
              <a:ext uri="{FF2B5EF4-FFF2-40B4-BE49-F238E27FC236}">
                <a16:creationId xmlns:a16="http://schemas.microsoft.com/office/drawing/2014/main" id="{CB12740F-DF87-415D-8FF7-A4B4DEA1D8E8}"/>
              </a:ext>
            </a:extLst>
          </p:cNvPr>
          <p:cNvSpPr/>
          <p:nvPr/>
        </p:nvSpPr>
        <p:spPr>
          <a:xfrm>
            <a:off x="79012" y="93418"/>
            <a:ext cx="3505836" cy="1967430"/>
          </a:xfrm>
          <a:prstGeom prst="wedgeEllipseCallout">
            <a:avLst>
              <a:gd name="adj1" fmla="val 46606"/>
              <a:gd name="adj2" fmla="val 5169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Last time we thought about:</a:t>
            </a:r>
          </a:p>
        </p:txBody>
      </p:sp>
      <p:pic>
        <p:nvPicPr>
          <p:cNvPr id="8" name="Picture 7" descr="A picture containing bat, mammal, cat, animal&#10;&#10;Description generated with very high confidence">
            <a:extLst>
              <a:ext uri="{FF2B5EF4-FFF2-40B4-BE49-F238E27FC236}">
                <a16:creationId xmlns:a16="http://schemas.microsoft.com/office/drawing/2014/main" id="{865A007E-CFCF-416C-BE6B-871801DD419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744518" y="343753"/>
            <a:ext cx="2940844" cy="3425825"/>
          </a:xfrm>
          <a:prstGeom prst="rect">
            <a:avLst/>
          </a:prstGeom>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12" descr="A screenshot of a social media post&#10;&#10;Description generated with very high confidence">
            <a:extLst>
              <a:ext uri="{FF2B5EF4-FFF2-40B4-BE49-F238E27FC236}">
                <a16:creationId xmlns:a16="http://schemas.microsoft.com/office/drawing/2014/main" id="{67351419-1C5A-49C7-8E6B-16A890DD85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7138" y="4274355"/>
            <a:ext cx="4058390" cy="2152744"/>
          </a:xfrm>
          <a:prstGeom prst="rect">
            <a:avLst/>
          </a:prstGeom>
        </p:spPr>
      </p:pic>
      <p:pic>
        <p:nvPicPr>
          <p:cNvPr id="14" name="Picture 13">
            <a:extLst>
              <a:ext uri="{FF2B5EF4-FFF2-40B4-BE49-F238E27FC236}">
                <a16:creationId xmlns:a16="http://schemas.microsoft.com/office/drawing/2014/main" id="{6668ACB1-E2B9-48ED-997A-CEFC367ACE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472" y="4423854"/>
            <a:ext cx="3299538" cy="2232248"/>
          </a:xfrm>
          <a:prstGeom prst="rect">
            <a:avLst/>
          </a:prstGeom>
          <a:effectLst>
            <a:glow rad="127000">
              <a:srgbClr val="48A8D8"/>
            </a:glow>
          </a:effectLst>
          <a:scene3d>
            <a:camera prst="orthographicFront"/>
            <a:lightRig rig="threePt" dir="t"/>
          </a:scene3d>
          <a:sp3d>
            <a:bevelB prst="relaxedInset"/>
          </a:sp3d>
        </p:spPr>
      </p:pic>
      <p:sp>
        <p:nvSpPr>
          <p:cNvPr id="10" name="Thought Bubble: Cloud 9">
            <a:extLst>
              <a:ext uri="{FF2B5EF4-FFF2-40B4-BE49-F238E27FC236}">
                <a16:creationId xmlns:a16="http://schemas.microsoft.com/office/drawing/2014/main" id="{29194295-270E-4E43-8EA2-11C6963ED13F}"/>
              </a:ext>
            </a:extLst>
          </p:cNvPr>
          <p:cNvSpPr/>
          <p:nvPr/>
        </p:nvSpPr>
        <p:spPr>
          <a:xfrm>
            <a:off x="6321152" y="1693863"/>
            <a:ext cx="3080495" cy="1951161"/>
          </a:xfrm>
          <a:prstGeom prst="cloudCallout">
            <a:avLst>
              <a:gd name="adj1" fmla="val -24691"/>
              <a:gd name="adj2" fmla="val 73487"/>
            </a:avLst>
          </a:prstGeom>
          <a:solidFill>
            <a:srgbClr val="E3117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spcAft>
                <a:spcPts val="0"/>
              </a:spcAft>
            </a:pPr>
            <a:r>
              <a:rPr lang="en-GB" sz="2400" kern="1200" dirty="0">
                <a:solidFill>
                  <a:srgbClr val="FFFFFF"/>
                </a:solidFill>
                <a:effectLst/>
                <a:ea typeface="Times New Roman" panose="02020603050405020304" pitchFamily="18" charset="0"/>
                <a:cs typeface="Times New Roman" panose="02020603050405020304" pitchFamily="18" charset="0"/>
              </a:rPr>
              <a:t>Philosophy</a:t>
            </a:r>
            <a:endParaRPr lang="en-GB" sz="2400" dirty="0">
              <a:effectLst/>
              <a:latin typeface="Times New Roman" panose="02020603050405020304" pitchFamily="18" charset="0"/>
              <a:ea typeface="Times New Roman" panose="02020603050405020304" pitchFamily="18" charset="0"/>
            </a:endParaRPr>
          </a:p>
        </p:txBody>
      </p:sp>
      <p:pic>
        <p:nvPicPr>
          <p:cNvPr id="11" name="Content Placeholder 5">
            <a:extLst>
              <a:ext uri="{FF2B5EF4-FFF2-40B4-BE49-F238E27FC236}">
                <a16:creationId xmlns:a16="http://schemas.microsoft.com/office/drawing/2014/main" id="{E0082F86-056A-4BF5-A856-D385BAC12935}"/>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2884900" y="3197982"/>
            <a:ext cx="3229118" cy="2152745"/>
          </a:xfrm>
          <a:ln w="12700">
            <a:solidFill>
              <a:srgbClr val="E31170"/>
            </a:solidFill>
          </a:ln>
        </p:spPr>
      </p:pic>
      <p:sp>
        <p:nvSpPr>
          <p:cNvPr id="9" name="Speech Bubble: Oval 8">
            <a:extLst>
              <a:ext uri="{FF2B5EF4-FFF2-40B4-BE49-F238E27FC236}">
                <a16:creationId xmlns:a16="http://schemas.microsoft.com/office/drawing/2014/main" id="{2A2034F4-1B64-42EF-930C-E100375BEFA9}"/>
              </a:ext>
            </a:extLst>
          </p:cNvPr>
          <p:cNvSpPr/>
          <p:nvPr/>
        </p:nvSpPr>
        <p:spPr>
          <a:xfrm>
            <a:off x="200472" y="2257985"/>
            <a:ext cx="2940844" cy="1747079"/>
          </a:xfrm>
          <a:prstGeom prst="wedgeEllipseCallout">
            <a:avLst>
              <a:gd name="adj1" fmla="val 47048"/>
              <a:gd name="adj2" fmla="val 40235"/>
            </a:avLst>
          </a:prstGeom>
          <a:solidFill>
            <a:srgbClr val="2B7CC5"/>
          </a:solidFill>
          <a:ln>
            <a:noFill/>
          </a:ln>
          <a:scene3d>
            <a:camera prst="orthographicFront"/>
            <a:lightRig rig="threePt" dir="t"/>
          </a:scene3d>
          <a:sp3d>
            <a:bevelT prst="relaxedInset"/>
            <a:bevelB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dirty="0"/>
              <a:t>Psychology</a:t>
            </a:r>
          </a:p>
        </p:txBody>
      </p:sp>
    </p:spTree>
    <p:extLst>
      <p:ext uri="{BB962C8B-B14F-4D97-AF65-F5344CB8AC3E}">
        <p14:creationId xmlns:p14="http://schemas.microsoft.com/office/powerpoint/2010/main" val="502373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bird&#10;&#10;Description generated with high confidence">
            <a:extLst>
              <a:ext uri="{FF2B5EF4-FFF2-40B4-BE49-F238E27FC236}">
                <a16:creationId xmlns:a16="http://schemas.microsoft.com/office/drawing/2014/main" id="{923C9C81-655F-4793-95E4-897FF771A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857" y="105963"/>
            <a:ext cx="2780131" cy="1377714"/>
          </a:xfrm>
          <a:prstGeom prst="rect">
            <a:avLst/>
          </a:prstGeom>
        </p:spPr>
      </p:pic>
      <p:sp>
        <p:nvSpPr>
          <p:cNvPr id="2" name="Title 1">
            <a:extLst>
              <a:ext uri="{FF2B5EF4-FFF2-40B4-BE49-F238E27FC236}">
                <a16:creationId xmlns:a16="http://schemas.microsoft.com/office/drawing/2014/main" id="{FFF148DA-CEB8-4335-BE7F-CF2F6DA546C6}"/>
              </a:ext>
            </a:extLst>
          </p:cNvPr>
          <p:cNvSpPr>
            <a:spLocks noGrp="1"/>
          </p:cNvSpPr>
          <p:nvPr>
            <p:ph type="title"/>
          </p:nvPr>
        </p:nvSpPr>
        <p:spPr>
          <a:xfrm>
            <a:off x="213678" y="500062"/>
            <a:ext cx="8543925" cy="1325563"/>
          </a:xfrm>
        </p:spPr>
        <p:txBody>
          <a:bodyPr>
            <a:normAutofit/>
          </a:bodyPr>
          <a:lstStyle/>
          <a:p>
            <a:r>
              <a:rPr lang="en-GB" sz="4000" dirty="0">
                <a:solidFill>
                  <a:srgbClr val="E31170"/>
                </a:solidFill>
              </a:rPr>
              <a:t>Why are there so many different sorts of animals? </a:t>
            </a:r>
          </a:p>
        </p:txBody>
      </p:sp>
      <p:sp>
        <p:nvSpPr>
          <p:cNvPr id="3" name="Content Placeholder 2">
            <a:extLst>
              <a:ext uri="{FF2B5EF4-FFF2-40B4-BE49-F238E27FC236}">
                <a16:creationId xmlns:a16="http://schemas.microsoft.com/office/drawing/2014/main" id="{6CDCF76E-6BE6-495A-A4F7-09BD0CB15A6F}"/>
              </a:ext>
            </a:extLst>
          </p:cNvPr>
          <p:cNvSpPr>
            <a:spLocks noGrp="1"/>
          </p:cNvSpPr>
          <p:nvPr>
            <p:ph idx="1"/>
          </p:nvPr>
        </p:nvSpPr>
        <p:spPr>
          <a:xfrm>
            <a:off x="3447520" y="1483677"/>
            <a:ext cx="6302577" cy="5322960"/>
          </a:xfrm>
        </p:spPr>
        <p:txBody>
          <a:bodyPr>
            <a:normAutofit/>
          </a:bodyPr>
          <a:lstStyle/>
          <a:p>
            <a:r>
              <a:rPr lang="en-GB" dirty="0">
                <a:solidFill>
                  <a:schemeClr val="accent5">
                    <a:lumMod val="50000"/>
                  </a:schemeClr>
                </a:solidFill>
              </a:rPr>
              <a:t>Scientists think about why there are so many different species of animal on Earth.</a:t>
            </a:r>
          </a:p>
          <a:p>
            <a:r>
              <a:rPr lang="en-GB" dirty="0">
                <a:solidFill>
                  <a:schemeClr val="accent5">
                    <a:lumMod val="50000"/>
                  </a:schemeClr>
                </a:solidFill>
              </a:rPr>
              <a:t>The theory of evolution says that a very long time ago, all animals had a common ancestor.</a:t>
            </a:r>
          </a:p>
          <a:p>
            <a:r>
              <a:rPr lang="en-GB" dirty="0">
                <a:solidFill>
                  <a:schemeClr val="accent5">
                    <a:lumMod val="50000"/>
                  </a:schemeClr>
                </a:solidFill>
              </a:rPr>
              <a:t>Animals then adapted to their environments as they spread across the planet.</a:t>
            </a:r>
          </a:p>
          <a:p>
            <a:r>
              <a:rPr lang="en-GB" dirty="0">
                <a:solidFill>
                  <a:schemeClr val="accent5">
                    <a:lumMod val="50000"/>
                  </a:schemeClr>
                </a:solidFill>
              </a:rPr>
              <a:t>Those animals which survived were those best suited for the environments in which they lived. </a:t>
            </a:r>
          </a:p>
        </p:txBody>
      </p:sp>
      <p:pic>
        <p:nvPicPr>
          <p:cNvPr id="5" name="Picture 4" descr="A picture of a Pygmy Squid on a human fingertip.&#10;&#10;Description generated with high confidence">
            <a:extLst>
              <a:ext uri="{FF2B5EF4-FFF2-40B4-BE49-F238E27FC236}">
                <a16:creationId xmlns:a16="http://schemas.microsoft.com/office/drawing/2014/main" id="{CB809087-25A5-429F-B23D-6F76D94A9FC9}"/>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6" b="12104"/>
          <a:stretch/>
        </p:blipFill>
        <p:spPr>
          <a:xfrm>
            <a:off x="213678" y="1825625"/>
            <a:ext cx="3176067"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TextBox 5">
            <a:extLst>
              <a:ext uri="{FF2B5EF4-FFF2-40B4-BE49-F238E27FC236}">
                <a16:creationId xmlns:a16="http://schemas.microsoft.com/office/drawing/2014/main" id="{A426223E-0A92-467B-B135-C2A7331BEE5F}"/>
              </a:ext>
            </a:extLst>
          </p:cNvPr>
          <p:cNvSpPr txBox="1"/>
          <p:nvPr/>
        </p:nvSpPr>
        <p:spPr>
          <a:xfrm>
            <a:off x="296184" y="1850392"/>
            <a:ext cx="1505527" cy="830997"/>
          </a:xfrm>
          <a:prstGeom prst="rect">
            <a:avLst/>
          </a:prstGeom>
          <a:noFill/>
        </p:spPr>
        <p:txBody>
          <a:bodyPr wrap="square" rtlCol="0">
            <a:spAutoFit/>
          </a:bodyPr>
          <a:lstStyle/>
          <a:p>
            <a:r>
              <a:rPr lang="en-GB" sz="2400" dirty="0">
                <a:solidFill>
                  <a:srgbClr val="CC99FF"/>
                </a:solidFill>
              </a:rPr>
              <a:t>Pygmy Squid</a:t>
            </a:r>
          </a:p>
        </p:txBody>
      </p:sp>
      <p:pic>
        <p:nvPicPr>
          <p:cNvPr id="8" name="Picture 7" descr="A Duckbilled Platypus">
            <a:extLst>
              <a:ext uri="{FF2B5EF4-FFF2-40B4-BE49-F238E27FC236}">
                <a16:creationId xmlns:a16="http://schemas.microsoft.com/office/drawing/2014/main" id="{801BF182-121E-4A6A-AAA7-ECCB938B865A}"/>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flipH="1">
            <a:off x="185556" y="4352226"/>
            <a:ext cx="3120233" cy="2433782"/>
          </a:xfrm>
          <a:prstGeom prst="rect">
            <a:avLst/>
          </a:prstGeom>
        </p:spPr>
      </p:pic>
      <p:sp>
        <p:nvSpPr>
          <p:cNvPr id="9" name="TextBox 8">
            <a:extLst>
              <a:ext uri="{FF2B5EF4-FFF2-40B4-BE49-F238E27FC236}">
                <a16:creationId xmlns:a16="http://schemas.microsoft.com/office/drawing/2014/main" id="{FCC1BE55-1C85-4720-8EAE-A68556A9760F}"/>
              </a:ext>
            </a:extLst>
          </p:cNvPr>
          <p:cNvSpPr txBox="1"/>
          <p:nvPr/>
        </p:nvSpPr>
        <p:spPr>
          <a:xfrm flipH="1">
            <a:off x="3164992" y="6866394"/>
            <a:ext cx="168919" cy="6878806"/>
          </a:xfrm>
          <a:prstGeom prst="rect">
            <a:avLst/>
          </a:prstGeom>
          <a:noFill/>
        </p:spPr>
        <p:txBody>
          <a:bodyPr wrap="square" rtlCol="0">
            <a:spAutoFit/>
          </a:bodyPr>
          <a:lstStyle/>
          <a:p>
            <a:r>
              <a:rPr lang="en-GB" sz="900">
                <a:hlinkClick r:id="rId7" tooltip="http://thesecreases.blogspot.com/2011/06/fck-you-im-platypus.html"/>
              </a:rPr>
              <a:t>This Photo</a:t>
            </a:r>
            <a:r>
              <a:rPr lang="en-GB" sz="900"/>
              <a:t> by Unknown Author is licensed under </a:t>
            </a:r>
            <a:r>
              <a:rPr lang="en-GB" sz="900">
                <a:hlinkClick r:id="rId8" tooltip="https://creativecommons.org/licenses/by-nc-nd/3.0/"/>
              </a:rPr>
              <a:t>CC BY-NC-ND</a:t>
            </a:r>
            <a:endParaRPr lang="en-GB" sz="900"/>
          </a:p>
        </p:txBody>
      </p:sp>
      <p:sp>
        <p:nvSpPr>
          <p:cNvPr id="10" name="TextBox 9">
            <a:extLst>
              <a:ext uri="{FF2B5EF4-FFF2-40B4-BE49-F238E27FC236}">
                <a16:creationId xmlns:a16="http://schemas.microsoft.com/office/drawing/2014/main" id="{0C666443-65B6-48C7-B126-4964F50F446C}"/>
              </a:ext>
            </a:extLst>
          </p:cNvPr>
          <p:cNvSpPr txBox="1"/>
          <p:nvPr/>
        </p:nvSpPr>
        <p:spPr>
          <a:xfrm>
            <a:off x="296184" y="6299912"/>
            <a:ext cx="1024616" cy="369332"/>
          </a:xfrm>
          <a:prstGeom prst="rect">
            <a:avLst/>
          </a:prstGeom>
          <a:noFill/>
        </p:spPr>
        <p:txBody>
          <a:bodyPr wrap="square" rtlCol="0">
            <a:spAutoFit/>
          </a:bodyPr>
          <a:lstStyle/>
          <a:p>
            <a:r>
              <a:rPr lang="en-GB" dirty="0"/>
              <a:t>Platypus</a:t>
            </a:r>
          </a:p>
        </p:txBody>
      </p:sp>
    </p:spTree>
    <p:extLst>
      <p:ext uri="{BB962C8B-B14F-4D97-AF65-F5344CB8AC3E}">
        <p14:creationId xmlns:p14="http://schemas.microsoft.com/office/powerpoint/2010/main" val="4106851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 name="Picture 2" descr="A drawing of a bird&#10;&#10;Description generated with high confidence">
            <a:extLst>
              <a:ext uri="{FF2B5EF4-FFF2-40B4-BE49-F238E27FC236}">
                <a16:creationId xmlns:a16="http://schemas.microsoft.com/office/drawing/2014/main" id="{411BF5F8-372B-49F1-BEA6-AAF3D4C21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697" y="33338"/>
            <a:ext cx="2561303" cy="1269272"/>
          </a:xfrm>
          <a:prstGeom prst="rect">
            <a:avLst/>
          </a:prstGeom>
        </p:spPr>
      </p:pic>
      <p:pic>
        <p:nvPicPr>
          <p:cNvPr id="380" name="Google Shape;380;p44" descr="The Theory of Evolution (by Natural Selection) is one of many learning resources available to primary schools who use our creative curriculum.&#10;&#10;===&#10;This video is nominated in the Scribey! awards in the Best Supporting Education Scribe category. &#10;&#10;===&#10;&#10;More than 1100 schools, 15,000 teachers and 260,000 children already love learning with the Cornerstones Curriculum. Find out more on our website or follow us on Twitter for regular updates. &#10;&#10;Website: http://www.cornerstoneseducation.co.uk&#10;Twitter: http://twitter.com/cornerstonesedu&#10;Facebook: https://www.facebook.com/Cornerstonesedu" title="The Theory of Evolution (by Natural Selection) | Cornerstones Education">
            <a:hlinkClick r:id="rId4"/>
          </p:cNvPr>
          <p:cNvPicPr preferRelativeResize="0"/>
          <p:nvPr/>
        </p:nvPicPr>
        <p:blipFill>
          <a:blip r:embed="rId5">
            <a:alphaModFix/>
          </a:blip>
          <a:stretch>
            <a:fillRect/>
          </a:stretch>
        </p:blipFill>
        <p:spPr>
          <a:xfrm>
            <a:off x="1269207" y="728067"/>
            <a:ext cx="7143155" cy="52316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45"/>
          <p:cNvSpPr txBox="1">
            <a:spLocks noGrp="1"/>
          </p:cNvSpPr>
          <p:nvPr>
            <p:ph type="ctrTitle"/>
          </p:nvPr>
        </p:nvSpPr>
        <p:spPr>
          <a:xfrm>
            <a:off x="2270637" y="516259"/>
            <a:ext cx="4897079" cy="497575"/>
          </a:xfrm>
          <a:prstGeom prst="rect">
            <a:avLst/>
          </a:prstGeom>
          <a:noFill/>
          <a:ln>
            <a:noFill/>
          </a:ln>
        </p:spPr>
        <p:txBody>
          <a:bodyPr spcFirstLastPara="1" vert="horz" wrap="square" lIns="74289" tIns="37131" rIns="74289" bIns="37131" rtlCol="0" anchor="b" anchorCtr="0">
            <a:noAutofit/>
          </a:bodyPr>
          <a:lstStyle/>
          <a:p>
            <a:pPr algn="l">
              <a:spcBef>
                <a:spcPts val="0"/>
              </a:spcBef>
              <a:buClr>
                <a:schemeClr val="dk1"/>
              </a:buClr>
              <a:buSzPts val="3000"/>
            </a:pPr>
            <a:r>
              <a:rPr lang="en" sz="3250" dirty="0">
                <a:solidFill>
                  <a:schemeClr val="accent1"/>
                </a:solidFill>
                <a:latin typeface="Calibri"/>
                <a:cs typeface="Calibri"/>
                <a:sym typeface="Calibri"/>
              </a:rPr>
              <a:t>Which kind of beak is best?</a:t>
            </a:r>
            <a:endParaRPr dirty="0">
              <a:solidFill>
                <a:schemeClr val="accent1"/>
              </a:solidFill>
            </a:endParaRPr>
          </a:p>
        </p:txBody>
      </p:sp>
      <p:pic>
        <p:nvPicPr>
          <p:cNvPr id="386" name="Google Shape;386;p45"/>
          <p:cNvPicPr preferRelativeResize="0"/>
          <p:nvPr/>
        </p:nvPicPr>
        <p:blipFill rotWithShape="1">
          <a:blip r:embed="rId3">
            <a:alphaModFix/>
          </a:blip>
          <a:srcRect/>
          <a:stretch/>
        </p:blipFill>
        <p:spPr>
          <a:xfrm>
            <a:off x="1184563" y="1238864"/>
            <a:ext cx="8057759" cy="5089235"/>
          </a:xfrm>
          <a:prstGeom prst="rect">
            <a:avLst/>
          </a:prstGeom>
          <a:noFill/>
          <a:ln>
            <a:noFill/>
          </a:ln>
        </p:spPr>
      </p:pic>
      <p:pic>
        <p:nvPicPr>
          <p:cNvPr id="4" name="Picture 3" descr="A drawing of a bird&#10;&#10;Description generated with high confidence">
            <a:extLst>
              <a:ext uri="{FF2B5EF4-FFF2-40B4-BE49-F238E27FC236}">
                <a16:creationId xmlns:a16="http://schemas.microsoft.com/office/drawing/2014/main" id="{970FA491-717E-47BE-A300-4B8C16A53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9945" y="79520"/>
            <a:ext cx="1885381" cy="93431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2" name="Google Shape;392;p46"/>
          <p:cNvSpPr txBox="1"/>
          <p:nvPr/>
        </p:nvSpPr>
        <p:spPr>
          <a:xfrm>
            <a:off x="678238" y="467742"/>
            <a:ext cx="7759050" cy="684125"/>
          </a:xfrm>
          <a:prstGeom prst="rect">
            <a:avLst/>
          </a:prstGeom>
          <a:noFill/>
          <a:ln>
            <a:noFill/>
          </a:ln>
        </p:spPr>
        <p:txBody>
          <a:bodyPr spcFirstLastPara="1" wrap="square" lIns="99044" tIns="99044" rIns="99044" bIns="99044" anchor="t" anchorCtr="0">
            <a:noAutofit/>
          </a:bodyPr>
          <a:lstStyle/>
          <a:p>
            <a:pPr algn="ctr"/>
            <a:r>
              <a:rPr lang="en" sz="3250" dirty="0">
                <a:solidFill>
                  <a:srgbClr val="E31170"/>
                </a:solidFill>
              </a:rPr>
              <a:t>A woodpecker finch using a tool</a:t>
            </a:r>
            <a:endParaRPr sz="3250" dirty="0">
              <a:solidFill>
                <a:srgbClr val="E31170"/>
              </a:solidFill>
            </a:endParaRPr>
          </a:p>
        </p:txBody>
      </p:sp>
      <p:sp>
        <p:nvSpPr>
          <p:cNvPr id="2" name="TextBox 1">
            <a:extLst>
              <a:ext uri="{FF2B5EF4-FFF2-40B4-BE49-F238E27FC236}">
                <a16:creationId xmlns:a16="http://schemas.microsoft.com/office/drawing/2014/main" id="{C6B16C53-08AE-4A5A-A451-1C867A31AD9D}"/>
              </a:ext>
            </a:extLst>
          </p:cNvPr>
          <p:cNvSpPr txBox="1"/>
          <p:nvPr/>
        </p:nvSpPr>
        <p:spPr>
          <a:xfrm>
            <a:off x="1500980" y="1522578"/>
            <a:ext cx="7016609" cy="692497"/>
          </a:xfrm>
          <a:prstGeom prst="rect">
            <a:avLst/>
          </a:prstGeom>
          <a:noFill/>
        </p:spPr>
        <p:txBody>
          <a:bodyPr wrap="square" rtlCol="0">
            <a:spAutoFit/>
          </a:bodyPr>
          <a:lstStyle/>
          <a:p>
            <a:r>
              <a:rPr lang="en-GB" sz="1950" dirty="0">
                <a:hlinkClick r:id="rId3"/>
              </a:rPr>
              <a:t>https://www.arkive.org/woodpecker-finch/camarhynchus-pallidus/video-00.html</a:t>
            </a:r>
            <a:endParaRPr lang="en-GB" sz="1950" dirty="0"/>
          </a:p>
        </p:txBody>
      </p:sp>
      <p:pic>
        <p:nvPicPr>
          <p:cNvPr id="4" name="Picture 3">
            <a:extLst>
              <a:ext uri="{FF2B5EF4-FFF2-40B4-BE49-F238E27FC236}">
                <a16:creationId xmlns:a16="http://schemas.microsoft.com/office/drawing/2014/main" id="{09CAE393-857B-4306-8A84-B3BAE90689E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17594" y="2518803"/>
            <a:ext cx="5813626" cy="3781128"/>
          </a:xfrm>
          <a:prstGeom prst="rect">
            <a:avLst/>
          </a:prstGeom>
        </p:spPr>
      </p:pic>
      <p:pic>
        <p:nvPicPr>
          <p:cNvPr id="5" name="Picture 4" descr="A drawing of a bird&#10;&#10;Description generated with high confidence">
            <a:extLst>
              <a:ext uri="{FF2B5EF4-FFF2-40B4-BE49-F238E27FC236}">
                <a16:creationId xmlns:a16="http://schemas.microsoft.com/office/drawing/2014/main" id="{91B02A70-38DC-459C-A7F6-B9CC74124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0619" y="65689"/>
            <a:ext cx="1885381" cy="9343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7"/>
          <p:cNvSpPr txBox="1">
            <a:spLocks noGrp="1"/>
          </p:cNvSpPr>
          <p:nvPr>
            <p:ph type="title"/>
          </p:nvPr>
        </p:nvSpPr>
        <p:spPr>
          <a:xfrm>
            <a:off x="442324" y="183308"/>
            <a:ext cx="8543925" cy="1077050"/>
          </a:xfrm>
          <a:prstGeom prst="rect">
            <a:avLst/>
          </a:prstGeom>
          <a:noFill/>
          <a:ln>
            <a:noFill/>
          </a:ln>
        </p:spPr>
        <p:txBody>
          <a:bodyPr spcFirstLastPara="1" vert="horz" wrap="square" lIns="74289" tIns="37131" rIns="74289" bIns="37131" rtlCol="0" anchor="ctr" anchorCtr="0">
            <a:noAutofit/>
          </a:bodyPr>
          <a:lstStyle/>
          <a:p>
            <a:pPr algn="ctr">
              <a:spcBef>
                <a:spcPts val="0"/>
              </a:spcBef>
              <a:buClr>
                <a:schemeClr val="dk1"/>
              </a:buClr>
              <a:buSzPts val="3000"/>
            </a:pPr>
            <a:r>
              <a:rPr lang="en" sz="3600" dirty="0">
                <a:solidFill>
                  <a:srgbClr val="E31170"/>
                </a:solidFill>
                <a:latin typeface="Calibri"/>
                <a:ea typeface="Calibri"/>
                <a:cs typeface="Calibri"/>
                <a:sym typeface="Calibri"/>
              </a:rPr>
              <a:t>Match the Finch to the Food</a:t>
            </a:r>
            <a:endParaRPr sz="3600" dirty="0">
              <a:solidFill>
                <a:srgbClr val="E31170"/>
              </a:solidFill>
            </a:endParaRPr>
          </a:p>
        </p:txBody>
      </p:sp>
      <p:sp>
        <p:nvSpPr>
          <p:cNvPr id="399" name="Google Shape;399;p47"/>
          <p:cNvSpPr txBox="1"/>
          <p:nvPr/>
        </p:nvSpPr>
        <p:spPr>
          <a:xfrm>
            <a:off x="871093" y="2063553"/>
            <a:ext cx="1500850" cy="299975"/>
          </a:xfrm>
          <a:prstGeom prst="rect">
            <a:avLst/>
          </a:prstGeom>
          <a:noFill/>
          <a:ln>
            <a:noFill/>
          </a:ln>
        </p:spPr>
        <p:txBody>
          <a:bodyPr spcFirstLastPara="1" wrap="square" lIns="74289" tIns="37131" rIns="74289" bIns="37131" anchor="t" anchorCtr="0">
            <a:noAutofit/>
          </a:bodyPr>
          <a:lstStyle/>
          <a:p>
            <a:r>
              <a:rPr lang="en" sz="1517" dirty="0">
                <a:solidFill>
                  <a:schemeClr val="dk1"/>
                </a:solidFill>
                <a:latin typeface="Calibri"/>
                <a:ea typeface="Calibri"/>
                <a:cs typeface="Calibri"/>
                <a:sym typeface="Calibri"/>
              </a:rPr>
              <a:t>Hard, strong beak</a:t>
            </a:r>
            <a:endParaRPr sz="1192" dirty="0"/>
          </a:p>
        </p:txBody>
      </p:sp>
      <p:sp>
        <p:nvSpPr>
          <p:cNvPr id="400" name="Google Shape;400;p47"/>
          <p:cNvSpPr txBox="1"/>
          <p:nvPr/>
        </p:nvSpPr>
        <p:spPr>
          <a:xfrm>
            <a:off x="871093" y="3394845"/>
            <a:ext cx="1279200" cy="975325"/>
          </a:xfrm>
          <a:prstGeom prst="rect">
            <a:avLst/>
          </a:prstGeom>
          <a:noFill/>
          <a:ln>
            <a:noFill/>
          </a:ln>
        </p:spPr>
        <p:txBody>
          <a:bodyPr spcFirstLastPara="1" wrap="square" lIns="74289" tIns="37131" rIns="74289" bIns="37131" anchor="t" anchorCtr="0">
            <a:noAutofit/>
          </a:bodyPr>
          <a:lstStyle/>
          <a:p>
            <a:r>
              <a:rPr lang="en" sz="1517" dirty="0">
                <a:solidFill>
                  <a:schemeClr val="dk1"/>
                </a:solidFill>
                <a:latin typeface="Calibri"/>
                <a:ea typeface="Calibri"/>
                <a:cs typeface="Calibri"/>
                <a:sym typeface="Calibri"/>
              </a:rPr>
              <a:t>Longer, thinner beak, perfect for holding sticks!</a:t>
            </a:r>
            <a:endParaRPr sz="1192" dirty="0"/>
          </a:p>
        </p:txBody>
      </p:sp>
      <p:sp>
        <p:nvSpPr>
          <p:cNvPr id="401" name="Google Shape;401;p47"/>
          <p:cNvSpPr txBox="1"/>
          <p:nvPr/>
        </p:nvSpPr>
        <p:spPr>
          <a:xfrm>
            <a:off x="871093" y="5133682"/>
            <a:ext cx="1279200" cy="975325"/>
          </a:xfrm>
          <a:prstGeom prst="rect">
            <a:avLst/>
          </a:prstGeom>
          <a:noFill/>
          <a:ln>
            <a:noFill/>
          </a:ln>
        </p:spPr>
        <p:txBody>
          <a:bodyPr spcFirstLastPara="1" wrap="square" lIns="74289" tIns="37131" rIns="74289" bIns="37131" anchor="t" anchorCtr="0">
            <a:noAutofit/>
          </a:bodyPr>
          <a:lstStyle/>
          <a:p>
            <a:r>
              <a:rPr lang="en" sz="1517" dirty="0">
                <a:solidFill>
                  <a:schemeClr val="dk1"/>
                </a:solidFill>
                <a:latin typeface="Calibri"/>
                <a:ea typeface="Calibri"/>
                <a:cs typeface="Calibri"/>
                <a:sym typeface="Calibri"/>
              </a:rPr>
              <a:t>Sharp beak, which helps dig into fleshy plants </a:t>
            </a:r>
            <a:endParaRPr sz="1192" dirty="0"/>
          </a:p>
        </p:txBody>
      </p:sp>
      <p:sp>
        <p:nvSpPr>
          <p:cNvPr id="402" name="Google Shape;402;p47"/>
          <p:cNvSpPr txBox="1"/>
          <p:nvPr/>
        </p:nvSpPr>
        <p:spPr>
          <a:xfrm>
            <a:off x="7807054" y="2201624"/>
            <a:ext cx="889831" cy="299975"/>
          </a:xfrm>
          <a:prstGeom prst="rect">
            <a:avLst/>
          </a:prstGeom>
          <a:noFill/>
          <a:ln>
            <a:noFill/>
          </a:ln>
        </p:spPr>
        <p:txBody>
          <a:bodyPr spcFirstLastPara="1" wrap="square" lIns="74289" tIns="37131" rIns="74289" bIns="37131" anchor="t" anchorCtr="0">
            <a:noAutofit/>
          </a:bodyPr>
          <a:lstStyle/>
          <a:p>
            <a:r>
              <a:rPr lang="en" sz="1517" dirty="0">
                <a:solidFill>
                  <a:schemeClr val="dk1"/>
                </a:solidFill>
                <a:latin typeface="Calibri"/>
                <a:ea typeface="Calibri"/>
                <a:cs typeface="Calibri"/>
                <a:sym typeface="Calibri"/>
              </a:rPr>
              <a:t>Cactus</a:t>
            </a:r>
            <a:endParaRPr sz="1192" dirty="0"/>
          </a:p>
        </p:txBody>
      </p:sp>
      <p:sp>
        <p:nvSpPr>
          <p:cNvPr id="403" name="Google Shape;403;p47"/>
          <p:cNvSpPr txBox="1"/>
          <p:nvPr/>
        </p:nvSpPr>
        <p:spPr>
          <a:xfrm>
            <a:off x="7612487" y="3766674"/>
            <a:ext cx="1801603" cy="299975"/>
          </a:xfrm>
          <a:prstGeom prst="rect">
            <a:avLst/>
          </a:prstGeom>
          <a:noFill/>
          <a:ln>
            <a:noFill/>
          </a:ln>
        </p:spPr>
        <p:txBody>
          <a:bodyPr spcFirstLastPara="1" wrap="square" lIns="74289" tIns="37131" rIns="74289" bIns="37131" anchor="t" anchorCtr="0">
            <a:noAutofit/>
          </a:bodyPr>
          <a:lstStyle/>
          <a:p>
            <a:r>
              <a:rPr lang="en" sz="1517" dirty="0">
                <a:solidFill>
                  <a:schemeClr val="dk1"/>
                </a:solidFill>
                <a:latin typeface="Calibri"/>
                <a:ea typeface="Calibri"/>
                <a:cs typeface="Calibri"/>
                <a:sym typeface="Calibri"/>
              </a:rPr>
              <a:t>Nuts with hard shells</a:t>
            </a:r>
            <a:endParaRPr sz="1192" dirty="0"/>
          </a:p>
        </p:txBody>
      </p:sp>
      <p:sp>
        <p:nvSpPr>
          <p:cNvPr id="404" name="Google Shape;404;p47"/>
          <p:cNvSpPr txBox="1"/>
          <p:nvPr/>
        </p:nvSpPr>
        <p:spPr>
          <a:xfrm>
            <a:off x="7576390" y="5512061"/>
            <a:ext cx="2290303" cy="524875"/>
          </a:xfrm>
          <a:prstGeom prst="rect">
            <a:avLst/>
          </a:prstGeom>
          <a:noFill/>
          <a:ln>
            <a:noFill/>
          </a:ln>
        </p:spPr>
        <p:txBody>
          <a:bodyPr spcFirstLastPara="1" wrap="square" lIns="74289" tIns="37131" rIns="74289" bIns="37131" anchor="t" anchorCtr="0">
            <a:noAutofit/>
          </a:bodyPr>
          <a:lstStyle/>
          <a:p>
            <a:r>
              <a:rPr lang="en" sz="1517" dirty="0">
                <a:solidFill>
                  <a:schemeClr val="dk1"/>
                </a:solidFill>
                <a:latin typeface="Calibri"/>
                <a:ea typeface="Calibri"/>
                <a:cs typeface="Calibri"/>
                <a:sym typeface="Calibri"/>
              </a:rPr>
              <a:t>Maggots (which live inside trees)</a:t>
            </a:r>
            <a:endParaRPr sz="1192" dirty="0"/>
          </a:p>
        </p:txBody>
      </p:sp>
      <p:pic>
        <p:nvPicPr>
          <p:cNvPr id="10" name="Picture 9" descr="A drawing of a bird&#10;&#10;Description generated with high confidence">
            <a:extLst>
              <a:ext uri="{FF2B5EF4-FFF2-40B4-BE49-F238E27FC236}">
                <a16:creationId xmlns:a16="http://schemas.microsoft.com/office/drawing/2014/main" id="{835EE2D3-F1F8-4E27-82AE-711E21BEC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0619" y="94205"/>
            <a:ext cx="1885381" cy="934314"/>
          </a:xfrm>
          <a:prstGeom prst="rect">
            <a:avLst/>
          </a:prstGeom>
        </p:spPr>
      </p:pic>
      <p:pic>
        <p:nvPicPr>
          <p:cNvPr id="386" name="Picture 385" descr="A picture containing photo, bird, different, animal&#10;&#10;Description automatically generated">
            <a:extLst>
              <a:ext uri="{FF2B5EF4-FFF2-40B4-BE49-F238E27FC236}">
                <a16:creationId xmlns:a16="http://schemas.microsoft.com/office/drawing/2014/main" id="{4ABD2E98-BDA9-4B80-98C6-710AB5C4B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942" y="1053484"/>
            <a:ext cx="5100688" cy="56580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763CC-922A-4BCA-8CA6-B981A91290F9}"/>
              </a:ext>
            </a:extLst>
          </p:cNvPr>
          <p:cNvSpPr>
            <a:spLocks noGrp="1"/>
          </p:cNvSpPr>
          <p:nvPr>
            <p:ph type="title"/>
          </p:nvPr>
        </p:nvSpPr>
        <p:spPr>
          <a:xfrm>
            <a:off x="259578" y="202361"/>
            <a:ext cx="8543925" cy="1325563"/>
          </a:xfrm>
        </p:spPr>
        <p:txBody>
          <a:bodyPr/>
          <a:lstStyle/>
          <a:p>
            <a:r>
              <a:rPr lang="en-US" dirty="0">
                <a:solidFill>
                  <a:srgbClr val="E31170"/>
                </a:solidFill>
              </a:rPr>
              <a:t>How do scientists carry out their research? </a:t>
            </a:r>
            <a:endParaRPr lang="en-GB" dirty="0"/>
          </a:p>
        </p:txBody>
      </p:sp>
      <p:sp>
        <p:nvSpPr>
          <p:cNvPr id="3" name="Content Placeholder 2">
            <a:extLst>
              <a:ext uri="{FF2B5EF4-FFF2-40B4-BE49-F238E27FC236}">
                <a16:creationId xmlns:a16="http://schemas.microsoft.com/office/drawing/2014/main" id="{A2F7587F-3F6F-4C25-A58D-8DD8F9241261}"/>
              </a:ext>
            </a:extLst>
          </p:cNvPr>
          <p:cNvSpPr>
            <a:spLocks noGrp="1"/>
          </p:cNvSpPr>
          <p:nvPr>
            <p:ph idx="1"/>
          </p:nvPr>
        </p:nvSpPr>
        <p:spPr>
          <a:xfrm>
            <a:off x="3358511" y="5207511"/>
            <a:ext cx="6287911" cy="982132"/>
          </a:xfrm>
        </p:spPr>
        <p:txBody>
          <a:bodyPr>
            <a:normAutofit fontScale="92500"/>
          </a:bodyPr>
          <a:lstStyle/>
          <a:p>
            <a:r>
              <a:rPr lang="en-GB" dirty="0"/>
              <a:t>At Edinburgh Zoo, university scientists are researching the behaviour of monkeys. </a:t>
            </a:r>
          </a:p>
        </p:txBody>
      </p:sp>
      <p:pic>
        <p:nvPicPr>
          <p:cNvPr id="4" name="Picture 3" descr="A picture containing indoor, wall, cabinet&#10;&#10;Description generated with very high confidence">
            <a:extLst>
              <a:ext uri="{FF2B5EF4-FFF2-40B4-BE49-F238E27FC236}">
                <a16:creationId xmlns:a16="http://schemas.microsoft.com/office/drawing/2014/main" id="{2E01BC9B-29E4-4BC9-B00A-AABEDB732670}"/>
              </a:ext>
            </a:extLst>
          </p:cNvPr>
          <p:cNvPicPr>
            <a:picLocks noChangeAspect="1"/>
          </p:cNvPicPr>
          <p:nvPr/>
        </p:nvPicPr>
        <p:blipFill rotWithShape="1">
          <a:blip r:embed="rId3">
            <a:extLst>
              <a:ext uri="{28A0092B-C50C-407E-A947-70E740481C1C}">
                <a14:useLocalDpi xmlns:a14="http://schemas.microsoft.com/office/drawing/2010/main" val="0"/>
              </a:ext>
            </a:extLst>
          </a:blip>
          <a:srcRect r="14899" b="2"/>
          <a:stretch/>
        </p:blipFill>
        <p:spPr>
          <a:xfrm rot="5400000">
            <a:off x="3222525" y="1732485"/>
            <a:ext cx="3460948" cy="2714577"/>
          </a:xfrm>
          <a:prstGeom prst="rect">
            <a:avLst/>
          </a:prstGeom>
        </p:spPr>
      </p:pic>
      <p:pic>
        <p:nvPicPr>
          <p:cNvPr id="5" name="Content Placeholder 5" descr="A picture containing indoor, cabinet, wall&#10;&#10;Description generated with very high confidence">
            <a:extLst>
              <a:ext uri="{FF2B5EF4-FFF2-40B4-BE49-F238E27FC236}">
                <a16:creationId xmlns:a16="http://schemas.microsoft.com/office/drawing/2014/main" id="{86FB2984-1CDA-4005-97F5-7115B375C9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85103" y="2466238"/>
            <a:ext cx="4468086" cy="2978724"/>
          </a:xfrm>
          <a:prstGeom prst="rect">
            <a:avLst/>
          </a:prstGeom>
        </p:spPr>
      </p:pic>
      <p:pic>
        <p:nvPicPr>
          <p:cNvPr id="6" name="Picture 5" descr="A close up of a box&#10;&#10;Description generated with high confidence">
            <a:extLst>
              <a:ext uri="{FF2B5EF4-FFF2-40B4-BE49-F238E27FC236}">
                <a16:creationId xmlns:a16="http://schemas.microsoft.com/office/drawing/2014/main" id="{A7E61C78-3354-4B6A-8F35-410D9DAE8757}"/>
              </a:ext>
            </a:extLst>
          </p:cNvPr>
          <p:cNvPicPr>
            <a:picLocks noChangeAspect="1"/>
          </p:cNvPicPr>
          <p:nvPr/>
        </p:nvPicPr>
        <p:blipFill rotWithShape="1">
          <a:blip r:embed="rId5">
            <a:extLst>
              <a:ext uri="{28A0092B-C50C-407E-A947-70E740481C1C}">
                <a14:useLocalDpi xmlns:a14="http://schemas.microsoft.com/office/drawing/2010/main" val="0"/>
              </a:ext>
            </a:extLst>
          </a:blip>
          <a:srcRect l="4429" r="10470" b="2"/>
          <a:stretch/>
        </p:blipFill>
        <p:spPr>
          <a:xfrm rot="5400000">
            <a:off x="6294510" y="1732484"/>
            <a:ext cx="3460947" cy="2714577"/>
          </a:xfrm>
          <a:prstGeom prst="rect">
            <a:avLst/>
          </a:prstGeom>
        </p:spPr>
      </p:pic>
      <p:pic>
        <p:nvPicPr>
          <p:cNvPr id="7" name="Picture 6" descr="A drawing of a bird&#10;&#10;Description generated with high confidence">
            <a:extLst>
              <a:ext uri="{FF2B5EF4-FFF2-40B4-BE49-F238E27FC236}">
                <a16:creationId xmlns:a16="http://schemas.microsoft.com/office/drawing/2014/main" id="{11E759DB-5D7A-4EF2-9478-8937CEE670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0619" y="94205"/>
            <a:ext cx="1885381" cy="934314"/>
          </a:xfrm>
          <a:prstGeom prst="rect">
            <a:avLst/>
          </a:prstGeom>
        </p:spPr>
      </p:pic>
    </p:spTree>
    <p:extLst>
      <p:ext uri="{BB962C8B-B14F-4D97-AF65-F5344CB8AC3E}">
        <p14:creationId xmlns:p14="http://schemas.microsoft.com/office/powerpoint/2010/main" val="2672579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2CFDB-291A-406F-8684-9A35A2E2F19F}"/>
              </a:ext>
            </a:extLst>
          </p:cNvPr>
          <p:cNvSpPr>
            <a:spLocks noGrp="1"/>
          </p:cNvSpPr>
          <p:nvPr>
            <p:ph type="title"/>
          </p:nvPr>
        </p:nvSpPr>
        <p:spPr>
          <a:xfrm>
            <a:off x="229483" y="154530"/>
            <a:ext cx="8543925" cy="1325563"/>
          </a:xfrm>
        </p:spPr>
        <p:txBody>
          <a:bodyPr>
            <a:normAutofit/>
          </a:bodyPr>
          <a:lstStyle/>
          <a:p>
            <a:r>
              <a:rPr lang="en-GB" dirty="0">
                <a:solidFill>
                  <a:srgbClr val="E31170"/>
                </a:solidFill>
              </a:rPr>
              <a:t>How do scientists carry out their research? </a:t>
            </a:r>
          </a:p>
        </p:txBody>
      </p:sp>
      <p:sp>
        <p:nvSpPr>
          <p:cNvPr id="3" name="Content Placeholder 2">
            <a:extLst>
              <a:ext uri="{FF2B5EF4-FFF2-40B4-BE49-F238E27FC236}">
                <a16:creationId xmlns:a16="http://schemas.microsoft.com/office/drawing/2014/main" id="{03266AE1-DACD-4C10-A428-5BB4D827C46F}"/>
              </a:ext>
            </a:extLst>
          </p:cNvPr>
          <p:cNvSpPr>
            <a:spLocks noGrp="1"/>
          </p:cNvSpPr>
          <p:nvPr>
            <p:ph idx="1"/>
          </p:nvPr>
        </p:nvSpPr>
        <p:spPr>
          <a:xfrm>
            <a:off x="229484" y="1480093"/>
            <a:ext cx="4184472" cy="5012782"/>
          </a:xfrm>
        </p:spPr>
        <p:txBody>
          <a:bodyPr>
            <a:normAutofit fontScale="92500" lnSpcReduction="20000"/>
          </a:bodyPr>
          <a:lstStyle/>
          <a:p>
            <a:r>
              <a:rPr lang="en-GB" sz="3000" dirty="0">
                <a:solidFill>
                  <a:srgbClr val="002060"/>
                </a:solidFill>
              </a:rPr>
              <a:t>Scientists ask some </a:t>
            </a:r>
            <a:r>
              <a:rPr lang="en-GB" sz="3000" dirty="0">
                <a:solidFill>
                  <a:srgbClr val="E31170"/>
                </a:solidFill>
              </a:rPr>
              <a:t>questions</a:t>
            </a:r>
            <a:r>
              <a:rPr lang="en-GB" sz="3000" dirty="0">
                <a:solidFill>
                  <a:srgbClr val="002060"/>
                </a:solidFill>
              </a:rPr>
              <a:t> about the area they want to investigate.</a:t>
            </a:r>
          </a:p>
          <a:p>
            <a:r>
              <a:rPr lang="en-GB" sz="3000" dirty="0">
                <a:solidFill>
                  <a:srgbClr val="002060"/>
                </a:solidFill>
              </a:rPr>
              <a:t>They make a prediction, called a </a:t>
            </a:r>
            <a:r>
              <a:rPr lang="en-GB" sz="3000" dirty="0">
                <a:solidFill>
                  <a:srgbClr val="E31170"/>
                </a:solidFill>
              </a:rPr>
              <a:t>hypothesis.</a:t>
            </a:r>
          </a:p>
          <a:p>
            <a:r>
              <a:rPr lang="en-GB" sz="3000" dirty="0">
                <a:solidFill>
                  <a:srgbClr val="002060"/>
                </a:solidFill>
              </a:rPr>
              <a:t>They design an </a:t>
            </a:r>
            <a:r>
              <a:rPr lang="en-GB" sz="3000" dirty="0">
                <a:solidFill>
                  <a:srgbClr val="E31170"/>
                </a:solidFill>
              </a:rPr>
              <a:t>experiment</a:t>
            </a:r>
            <a:r>
              <a:rPr lang="en-GB" sz="3000" dirty="0">
                <a:solidFill>
                  <a:srgbClr val="002060"/>
                </a:solidFill>
              </a:rPr>
              <a:t> to test that hypothesis.</a:t>
            </a:r>
          </a:p>
          <a:p>
            <a:r>
              <a:rPr lang="en-GB" sz="3000" dirty="0">
                <a:solidFill>
                  <a:srgbClr val="002060"/>
                </a:solidFill>
              </a:rPr>
              <a:t>They carry out the experiment and look at the </a:t>
            </a:r>
            <a:r>
              <a:rPr lang="en-GB" sz="3000" dirty="0">
                <a:solidFill>
                  <a:srgbClr val="E31170"/>
                </a:solidFill>
              </a:rPr>
              <a:t>results.</a:t>
            </a:r>
          </a:p>
          <a:p>
            <a:r>
              <a:rPr lang="en-GB" sz="3000" dirty="0">
                <a:solidFill>
                  <a:srgbClr val="002060"/>
                </a:solidFill>
              </a:rPr>
              <a:t>They </a:t>
            </a:r>
            <a:r>
              <a:rPr lang="en-GB" sz="3000" dirty="0">
                <a:solidFill>
                  <a:srgbClr val="E31170"/>
                </a:solidFill>
              </a:rPr>
              <a:t>interpret</a:t>
            </a:r>
            <a:r>
              <a:rPr lang="en-GB" sz="3000" dirty="0">
                <a:solidFill>
                  <a:srgbClr val="002060"/>
                </a:solidFill>
              </a:rPr>
              <a:t> the result to see if their prediction was correct. </a:t>
            </a:r>
          </a:p>
          <a:p>
            <a:endParaRPr lang="en-GB" sz="1800" dirty="0"/>
          </a:p>
        </p:txBody>
      </p:sp>
      <p:pic>
        <p:nvPicPr>
          <p:cNvPr id="7" name="Picture 6" descr="A picture containing floor, person, indoor, wall&#10;&#10;Description generated with very high confidence">
            <a:extLst>
              <a:ext uri="{FF2B5EF4-FFF2-40B4-BE49-F238E27FC236}">
                <a16:creationId xmlns:a16="http://schemas.microsoft.com/office/drawing/2014/main" id="{2F46FB09-3454-44C6-BC85-56A0025D98F5}"/>
              </a:ext>
            </a:extLst>
          </p:cNvPr>
          <p:cNvPicPr>
            <a:picLocks noChangeAspect="1"/>
          </p:cNvPicPr>
          <p:nvPr/>
        </p:nvPicPr>
        <p:blipFill rotWithShape="1">
          <a:blip r:embed="rId3">
            <a:extLst>
              <a:ext uri="{28A0092B-C50C-407E-A947-70E740481C1C}">
                <a14:useLocalDpi xmlns:a14="http://schemas.microsoft.com/office/drawing/2010/main" val="0"/>
              </a:ext>
            </a:extLst>
          </a:blip>
          <a:srcRect r="21178" b="2"/>
          <a:stretch/>
        </p:blipFill>
        <p:spPr>
          <a:xfrm>
            <a:off x="4612074" y="1480093"/>
            <a:ext cx="5064442" cy="4272681"/>
          </a:xfrm>
          <a:prstGeom prst="rect">
            <a:avLst/>
          </a:prstGeom>
        </p:spPr>
      </p:pic>
      <p:sp>
        <p:nvSpPr>
          <p:cNvPr id="4" name="Rectangle 3">
            <a:extLst>
              <a:ext uri="{FF2B5EF4-FFF2-40B4-BE49-F238E27FC236}">
                <a16:creationId xmlns:a16="http://schemas.microsoft.com/office/drawing/2014/main" id="{6B67EF01-A3E6-4FE4-AEC2-1156BB16065E}"/>
              </a:ext>
            </a:extLst>
          </p:cNvPr>
          <p:cNvSpPr/>
          <p:nvPr/>
        </p:nvSpPr>
        <p:spPr>
          <a:xfrm>
            <a:off x="2702277" y="2782669"/>
            <a:ext cx="4953000" cy="646331"/>
          </a:xfrm>
          <a:prstGeom prst="rect">
            <a:avLst/>
          </a:prstGeom>
        </p:spPr>
        <p:txBody>
          <a:bodyPr>
            <a:spAutoFit/>
          </a:bodyPr>
          <a:lstStyle/>
          <a:p>
            <a:pPr>
              <a:spcAft>
                <a:spcPts val="600"/>
              </a:spcAft>
            </a:pPr>
            <a:r>
              <a:rPr lang="en-GB">
                <a:solidFill>
                  <a:srgbClr val="000000"/>
                </a:solidFill>
                <a:latin typeface="Times New Roman" panose="02020603050405020304" pitchFamily="18" charset="0"/>
              </a:rPr>
              <a:t> </a:t>
            </a:r>
            <a:br>
              <a:rPr lang="en-GB"/>
            </a:br>
            <a:endParaRPr lang="en-GB"/>
          </a:p>
        </p:txBody>
      </p:sp>
      <p:pic>
        <p:nvPicPr>
          <p:cNvPr id="5" name="Picture 4" descr="A drawing of a bird&#10;&#10;Description generated with high confidence">
            <a:extLst>
              <a:ext uri="{FF2B5EF4-FFF2-40B4-BE49-F238E27FC236}">
                <a16:creationId xmlns:a16="http://schemas.microsoft.com/office/drawing/2014/main" id="{5BB62F2F-CFC5-401A-B5EF-DD445E5C6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0619" y="94205"/>
            <a:ext cx="1885381" cy="934314"/>
          </a:xfrm>
          <a:prstGeom prst="rect">
            <a:avLst/>
          </a:prstGeom>
        </p:spPr>
      </p:pic>
    </p:spTree>
    <p:extLst>
      <p:ext uri="{BB962C8B-B14F-4D97-AF65-F5344CB8AC3E}">
        <p14:creationId xmlns:p14="http://schemas.microsoft.com/office/powerpoint/2010/main" val="27076540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1320</Words>
  <Application>Microsoft Office PowerPoint</Application>
  <PresentationFormat>A4 Paper (210x297 mm)</PresentationFormat>
  <Paragraphs>87</Paragraphs>
  <Slides>12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PowerPoint Presentation</vt:lpstr>
      <vt:lpstr>PowerPoint Presentation</vt:lpstr>
      <vt:lpstr>Why are there so many different sorts of animals? </vt:lpstr>
      <vt:lpstr>PowerPoint Presentation</vt:lpstr>
      <vt:lpstr>Which kind of beak is best?</vt:lpstr>
      <vt:lpstr>PowerPoint Presentation</vt:lpstr>
      <vt:lpstr>Match the Finch to the Food</vt:lpstr>
      <vt:lpstr>How do scientists carry out their research? </vt:lpstr>
      <vt:lpstr>How do scientists carry out their research? </vt:lpstr>
      <vt:lpstr>The Scientific Method</vt:lpstr>
      <vt:lpstr>The Scientific Method: Flexible Finches?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Collins</dc:creator>
  <cp:lastModifiedBy>Susan Collins</cp:lastModifiedBy>
  <cp:revision>15</cp:revision>
  <dcterms:created xsi:type="dcterms:W3CDTF">2018-10-18T18:36:43Z</dcterms:created>
  <dcterms:modified xsi:type="dcterms:W3CDTF">2019-04-19T11:29:16Z</dcterms:modified>
</cp:coreProperties>
</file>