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81" r:id="rId3"/>
    <p:sldId id="286" r:id="rId4"/>
    <p:sldId id="257" r:id="rId5"/>
    <p:sldId id="259" r:id="rId6"/>
    <p:sldId id="261" r:id="rId7"/>
    <p:sldId id="279" r:id="rId8"/>
    <p:sldId id="262" r:id="rId9"/>
    <p:sldId id="280" r:id="rId10"/>
    <p:sldId id="283" r:id="rId11"/>
    <p:sldId id="287" r:id="rId12"/>
    <p:sldId id="284" r:id="rId13"/>
    <p:sldId id="289" r:id="rId14"/>
    <p:sldId id="273" r:id="rId15"/>
    <p:sldId id="274" r:id="rId16"/>
    <p:sldId id="258" r:id="rId17"/>
    <p:sldId id="275" r:id="rId18"/>
    <p:sldId id="260" r:id="rId19"/>
    <p:sldId id="276" r:id="rId20"/>
    <p:sldId id="277" r:id="rId21"/>
    <p:sldId id="269" r:id="rId22"/>
    <p:sldId id="271" r:id="rId23"/>
    <p:sldId id="278" r:id="rId24"/>
    <p:sldId id="288" r:id="rId25"/>
    <p:sldId id="272" r:id="rId2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93" userDrawn="1">
          <p15:clr>
            <a:srgbClr val="A4A3A4"/>
          </p15:clr>
        </p15:guide>
        <p15:guide id="2" pos="6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1170"/>
    <a:srgbClr val="F3F3F3"/>
    <a:srgbClr val="2B7CC5"/>
    <a:srgbClr val="48A8D8"/>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05" autoAdjust="0"/>
  </p:normalViewPr>
  <p:slideViewPr>
    <p:cSldViewPr>
      <p:cViewPr varScale="1">
        <p:scale>
          <a:sx n="72" d="100"/>
          <a:sy n="72" d="100"/>
        </p:scale>
        <p:origin x="883" y="67"/>
      </p:cViewPr>
      <p:guideLst>
        <p:guide orient="horz" pos="3793"/>
        <p:guide pos="6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F48EF7-885F-4F47-A6C7-8F999D8EE8E1}" type="datetimeFigureOut">
              <a:rPr lang="en-GB" smtClean="0"/>
              <a:t>17/04/2019</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4A1C2-E135-43EC-AC60-6EB0F6C6872C}" type="slidenum">
              <a:rPr lang="en-GB" smtClean="0"/>
              <a:t>‹#›</a:t>
            </a:fld>
            <a:endParaRPr lang="en-GB"/>
          </a:p>
        </p:txBody>
      </p:sp>
    </p:spTree>
    <p:extLst>
      <p:ext uri="{BB962C8B-B14F-4D97-AF65-F5344CB8AC3E}">
        <p14:creationId xmlns:p14="http://schemas.microsoft.com/office/powerpoint/2010/main" val="346008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04A1C2-E135-43EC-AC60-6EB0F6C6872C}" type="slidenum">
              <a:rPr lang="en-GB" smtClean="0"/>
              <a:t>1</a:t>
            </a:fld>
            <a:endParaRPr lang="en-GB"/>
          </a:p>
        </p:txBody>
      </p:sp>
    </p:spTree>
    <p:extLst>
      <p:ext uri="{BB962C8B-B14F-4D97-AF65-F5344CB8AC3E}">
        <p14:creationId xmlns:p14="http://schemas.microsoft.com/office/powerpoint/2010/main" val="3766012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following slides show that scientists must be careful when observing animal behaviour. They must not assume animals feel a certain way, just because their behaviour looks similar to human behaviour.</a:t>
            </a:r>
          </a:p>
          <a:p>
            <a:r>
              <a:rPr lang="en-GB" sz="1200" kern="1200" dirty="0">
                <a:solidFill>
                  <a:schemeClr val="tx1"/>
                </a:solidFill>
                <a:effectLst/>
                <a:latin typeface="+mn-lt"/>
                <a:ea typeface="+mn-ea"/>
                <a:cs typeface="+mn-cs"/>
              </a:rPr>
              <a:t>The slides ask children to consider how the wolf is feeling or what it may be thinking in this picture. The slides demonstrate that it is difficult to know this for certain. They are self-explanatory and show that the wolf may look angry, when it is in fact merely hungry.</a:t>
            </a:r>
          </a:p>
          <a:p>
            <a:r>
              <a:rPr lang="en-GB" sz="1200" kern="1200" dirty="0">
                <a:solidFill>
                  <a:schemeClr val="tx1"/>
                </a:solidFill>
                <a:effectLst/>
                <a:latin typeface="+mn-lt"/>
                <a:ea typeface="+mn-ea"/>
                <a:cs typeface="+mn-cs"/>
              </a:rPr>
              <a:t>Scientists must not assume animals feel a certain way, just because their behaviour looks similar to human behaviour.  Avoiding presumptions like this is important when designing experiments about animal behaviour. </a:t>
            </a:r>
          </a:p>
        </p:txBody>
      </p:sp>
      <p:sp>
        <p:nvSpPr>
          <p:cNvPr id="4" name="Slide Number Placeholder 3"/>
          <p:cNvSpPr>
            <a:spLocks noGrp="1"/>
          </p:cNvSpPr>
          <p:nvPr>
            <p:ph type="sldNum" sz="quarter" idx="5"/>
          </p:nvPr>
        </p:nvSpPr>
        <p:spPr/>
        <p:txBody>
          <a:bodyPr/>
          <a:lstStyle/>
          <a:p>
            <a:fld id="{3C04A1C2-E135-43EC-AC60-6EB0F6C6872C}" type="slidenum">
              <a:rPr lang="en-GB" smtClean="0"/>
              <a:t>14</a:t>
            </a:fld>
            <a:endParaRPr lang="en-GB"/>
          </a:p>
        </p:txBody>
      </p:sp>
    </p:spTree>
    <p:extLst>
      <p:ext uri="{BB962C8B-B14F-4D97-AF65-F5344CB8AC3E}">
        <p14:creationId xmlns:p14="http://schemas.microsoft.com/office/powerpoint/2010/main" val="221151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film shows bat behaviour.</a:t>
            </a:r>
          </a:p>
        </p:txBody>
      </p:sp>
      <p:sp>
        <p:nvSpPr>
          <p:cNvPr id="4" name="Slide Number Placeholder 3"/>
          <p:cNvSpPr>
            <a:spLocks noGrp="1"/>
          </p:cNvSpPr>
          <p:nvPr>
            <p:ph type="sldNum" sz="quarter" idx="5"/>
          </p:nvPr>
        </p:nvSpPr>
        <p:spPr/>
        <p:txBody>
          <a:bodyPr/>
          <a:lstStyle/>
          <a:p>
            <a:fld id="{3C04A1C2-E135-43EC-AC60-6EB0F6C6872C}" type="slidenum">
              <a:rPr lang="en-GB" smtClean="0"/>
              <a:t>21</a:t>
            </a:fld>
            <a:endParaRPr lang="en-GB"/>
          </a:p>
        </p:txBody>
      </p:sp>
    </p:spTree>
    <p:extLst>
      <p:ext uri="{BB962C8B-B14F-4D97-AF65-F5344CB8AC3E}">
        <p14:creationId xmlns:p14="http://schemas.microsoft.com/office/powerpoint/2010/main" val="3306730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serves as a prompt to ask the children what they remember or like about the bats’ behaviour. </a:t>
            </a:r>
          </a:p>
        </p:txBody>
      </p:sp>
      <p:sp>
        <p:nvSpPr>
          <p:cNvPr id="4" name="Slide Number Placeholder 3"/>
          <p:cNvSpPr>
            <a:spLocks noGrp="1"/>
          </p:cNvSpPr>
          <p:nvPr>
            <p:ph type="sldNum" sz="quarter" idx="5"/>
          </p:nvPr>
        </p:nvSpPr>
        <p:spPr/>
        <p:txBody>
          <a:bodyPr/>
          <a:lstStyle/>
          <a:p>
            <a:fld id="{3C04A1C2-E135-43EC-AC60-6EB0F6C6872C}" type="slidenum">
              <a:rPr lang="en-GB" smtClean="0"/>
              <a:t>22</a:t>
            </a:fld>
            <a:endParaRPr lang="en-GB"/>
          </a:p>
        </p:txBody>
      </p:sp>
    </p:spTree>
    <p:extLst>
      <p:ext uri="{BB962C8B-B14F-4D97-AF65-F5344CB8AC3E}">
        <p14:creationId xmlns:p14="http://schemas.microsoft.com/office/powerpoint/2010/main" val="368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activity encourages children to think creatively about animals: specifically, the human animal. They are asked to pretend to be bats, in particular to be ‘bat scientists’ and think about how bats would go about studying humans. </a:t>
            </a:r>
          </a:p>
          <a:p>
            <a:r>
              <a:rPr lang="en-GB" sz="1200" kern="1200" dirty="0">
                <a:solidFill>
                  <a:schemeClr val="tx1"/>
                </a:solidFill>
                <a:effectLst/>
                <a:latin typeface="+mn-lt"/>
                <a:ea typeface="+mn-ea"/>
                <a:cs typeface="+mn-cs"/>
              </a:rPr>
              <a:t>Read the short story of bats working out what it means to be a human below (Cave, 2012, p.319) and have a human subjective experience. Ask the kids to think about how the bat scientists would work out how humans think about the world. What would these bat scientists want to know about humans? How would they find out about how we make friends or play games, for example?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Instructions: </a:t>
            </a:r>
            <a:r>
              <a:rPr lang="en-GB" sz="1200" kern="1200" dirty="0">
                <a:solidFill>
                  <a:schemeClr val="tx1"/>
                </a:solidFill>
                <a:effectLst/>
                <a:latin typeface="+mn-lt"/>
                <a:ea typeface="+mn-ea"/>
                <a:cs typeface="+mn-cs"/>
              </a:rPr>
              <a:t>Read out short passage from philosopher Peter Cave: </a:t>
            </a:r>
          </a:p>
          <a:p>
            <a:r>
              <a:rPr lang="en-GB" sz="1200" b="1" kern="1200" dirty="0">
                <a:solidFill>
                  <a:schemeClr val="tx1"/>
                </a:solidFill>
                <a:effectLst/>
                <a:latin typeface="+mn-lt"/>
                <a:ea typeface="+mn-ea"/>
                <a:cs typeface="+mn-cs"/>
              </a:rPr>
              <a:t>Bat Scientists: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How to think like a bat…</a:t>
            </a:r>
            <a:r>
              <a:rPr lang="en-GB" sz="1200" b="1" i="1" kern="1200" dirty="0">
                <a:solidFill>
                  <a:schemeClr val="tx1"/>
                </a:solidFill>
                <a:effectLst/>
                <a:latin typeface="+mn-lt"/>
                <a:ea typeface="+mn-ea"/>
                <a:cs typeface="+mn-cs"/>
              </a:rPr>
              <a:t>or how far science may go</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high in the chapel’s rafters, we look down on you humans and wonder, ‘What is it like to be a human being?’ We can try walking on two legs. We may attempt to sleep on beds – oh for a lovely rafter – but that would only tell us what it is like to be a bat pretending to be a human. You humans lack our echolocation faculty. Your experiences must be most limited and utterly bizarre. We could investigate your brains and see how you respond, but we should still miss out on how you humans experience the world.  </a:t>
            </a:r>
          </a:p>
          <a:p>
            <a:r>
              <a:rPr lang="en-GB" sz="1200" b="1" u="sng" kern="1200" dirty="0">
                <a:solidFill>
                  <a:schemeClr val="tx1"/>
                </a:solidFill>
                <a:effectLst/>
                <a:latin typeface="+mn-lt"/>
                <a:ea typeface="+mn-ea"/>
                <a:cs typeface="+mn-cs"/>
              </a:rPr>
              <a:t>Reference: </a:t>
            </a:r>
            <a:r>
              <a:rPr lang="en-GB" sz="1200" kern="1200" dirty="0">
                <a:solidFill>
                  <a:schemeClr val="tx1"/>
                </a:solidFill>
                <a:effectLst/>
                <a:latin typeface="+mn-lt"/>
                <a:ea typeface="+mn-ea"/>
                <a:cs typeface="+mn-cs"/>
              </a:rPr>
              <a:t>Cave, P. (2012) </a:t>
            </a:r>
            <a:r>
              <a:rPr lang="en-GB" sz="1200" i="1" kern="1200" dirty="0">
                <a:solidFill>
                  <a:schemeClr val="tx1"/>
                </a:solidFill>
                <a:effectLst/>
                <a:latin typeface="+mn-lt"/>
                <a:ea typeface="+mn-ea"/>
                <a:cs typeface="+mn-cs"/>
              </a:rPr>
              <a:t>How to Outwit Aristotle: and 34 Other Really Interesting Uses of Philosophy</a:t>
            </a:r>
            <a:r>
              <a:rPr lang="en-GB" sz="1200" kern="1200" dirty="0">
                <a:solidFill>
                  <a:schemeClr val="tx1"/>
                </a:solidFill>
                <a:effectLst/>
                <a:latin typeface="+mn-lt"/>
                <a:ea typeface="+mn-ea"/>
                <a:cs typeface="+mn-cs"/>
              </a:rPr>
              <a:t>, London, Quercus.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question “What it is like to be a bat?” was famously discussed by the philosopher Thomas Nagel.  Nagel wanted to draw attention to the bat’s subjective experience. When a bat flies through the air using echolocation, it is in a particular kind of sensory or perceptual state.  It must feel a certain way to the bat to use echolocation; but it is very hard (arguably impossible) for us to imagine it. (A similar point can be raised by thinking about a person blind since birth trying to imagine what it is like to see.) </a:t>
            </a:r>
          </a:p>
          <a:p>
            <a:r>
              <a:rPr lang="en-GB" sz="1200" kern="1200" dirty="0">
                <a:solidFill>
                  <a:schemeClr val="tx1"/>
                </a:solidFill>
                <a:effectLst/>
                <a:latin typeface="+mn-lt"/>
                <a:ea typeface="+mn-ea"/>
                <a:cs typeface="+mn-cs"/>
              </a:rPr>
              <a:t>Is there any way we could know what it is like to </a:t>
            </a:r>
            <a:r>
              <a:rPr lang="en-GB" sz="1200" u="sng" kern="1200" dirty="0">
                <a:solidFill>
                  <a:schemeClr val="tx1"/>
                </a:solidFill>
                <a:effectLst/>
                <a:latin typeface="+mn-lt"/>
                <a:ea typeface="+mn-ea"/>
                <a:cs typeface="+mn-cs"/>
              </a:rPr>
              <a:t>be</a:t>
            </a:r>
            <a:r>
              <a:rPr lang="en-GB" sz="1200" kern="1200" dirty="0">
                <a:solidFill>
                  <a:schemeClr val="tx1"/>
                </a:solidFill>
                <a:effectLst/>
                <a:latin typeface="+mn-lt"/>
                <a:ea typeface="+mn-ea"/>
                <a:cs typeface="+mn-cs"/>
              </a:rPr>
              <a:t> a bat?  We can learn about the bat’s brain; but it isn’t clear that this will help.  We could try to act like a bat, but arguably that won’t help either; that might tell us what it is like for a human to do the things a bat does, but it doesn’t seem to tell us what it is like for the bat.</a:t>
            </a:r>
          </a:p>
          <a:p>
            <a:r>
              <a:rPr lang="en-GB" sz="1200" kern="1200" dirty="0">
                <a:solidFill>
                  <a:schemeClr val="tx1"/>
                </a:solidFill>
                <a:effectLst/>
                <a:latin typeface="+mn-lt"/>
                <a:ea typeface="+mn-ea"/>
                <a:cs typeface="+mn-cs"/>
              </a:rPr>
              <a:t>In 1790 an Italian scientist, </a:t>
            </a:r>
            <a:r>
              <a:rPr lang="en-GB" sz="1200" b="1" kern="1200" dirty="0">
                <a:solidFill>
                  <a:schemeClr val="tx1"/>
                </a:solidFill>
                <a:effectLst/>
                <a:latin typeface="+mn-lt"/>
                <a:ea typeface="+mn-ea"/>
                <a:cs typeface="+mn-cs"/>
              </a:rPr>
              <a:t>Lazzaro Spallanzani</a:t>
            </a:r>
            <a:r>
              <a:rPr lang="en-GB" sz="1200" kern="1200" dirty="0">
                <a:solidFill>
                  <a:schemeClr val="tx1"/>
                </a:solidFill>
                <a:effectLst/>
                <a:latin typeface="+mn-lt"/>
                <a:ea typeface="+mn-ea"/>
                <a:cs typeface="+mn-cs"/>
              </a:rPr>
              <a:t>, determined that bats were using their ears to navigate in the darkness, by setting up experiments that isolated the bats ability to see, smell, and hear.  But Nagel suggested that science may not be able to answer questions like “what is it like to </a:t>
            </a:r>
            <a:r>
              <a:rPr lang="en-GB" sz="1200" u="sng" kern="1200" dirty="0">
                <a:solidFill>
                  <a:schemeClr val="tx1"/>
                </a:solidFill>
                <a:effectLst/>
                <a:latin typeface="+mn-lt"/>
                <a:ea typeface="+mn-ea"/>
                <a:cs typeface="+mn-cs"/>
              </a:rPr>
              <a:t>be</a:t>
            </a:r>
            <a:r>
              <a:rPr lang="en-GB" sz="1200" kern="1200" dirty="0">
                <a:solidFill>
                  <a:schemeClr val="tx1"/>
                </a:solidFill>
                <a:effectLst/>
                <a:latin typeface="+mn-lt"/>
                <a:ea typeface="+mn-ea"/>
                <a:cs typeface="+mn-cs"/>
              </a:rPr>
              <a:t> a bat?” Pupils may want to discuss whether this is correct.</a:t>
            </a:r>
          </a:p>
          <a:p>
            <a:endParaRPr lang="en-GB" dirty="0"/>
          </a:p>
        </p:txBody>
      </p:sp>
      <p:sp>
        <p:nvSpPr>
          <p:cNvPr id="4" name="Slide Number Placeholder 3"/>
          <p:cNvSpPr>
            <a:spLocks noGrp="1"/>
          </p:cNvSpPr>
          <p:nvPr>
            <p:ph type="sldNum" sz="quarter" idx="5"/>
          </p:nvPr>
        </p:nvSpPr>
        <p:spPr/>
        <p:txBody>
          <a:bodyPr/>
          <a:lstStyle/>
          <a:p>
            <a:fld id="{3C04A1C2-E135-43EC-AC60-6EB0F6C6872C}" type="slidenum">
              <a:rPr lang="en-GB" smtClean="0"/>
              <a:t>23</a:t>
            </a:fld>
            <a:endParaRPr lang="en-GB"/>
          </a:p>
        </p:txBody>
      </p:sp>
    </p:spTree>
    <p:extLst>
      <p:ext uri="{BB962C8B-B14F-4D97-AF65-F5344CB8AC3E}">
        <p14:creationId xmlns:p14="http://schemas.microsoft.com/office/powerpoint/2010/main" val="3313313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activity allows children to think about what it may be like to be a bat, using sound to negotiate movement in the room. Bat in centre – circle of pupils – one person to make ‘beep’ noises and the ‘bat’ goes towards the noise.</a:t>
            </a:r>
          </a:p>
          <a:p>
            <a:r>
              <a:rPr lang="en-GB" sz="1200" kern="1200" dirty="0">
                <a:solidFill>
                  <a:schemeClr val="tx1"/>
                </a:solidFill>
                <a:effectLst/>
                <a:latin typeface="+mn-lt"/>
                <a:ea typeface="+mn-ea"/>
                <a:cs typeface="+mn-cs"/>
              </a:rPr>
              <a:t>What did it feel like to use sound (instructions) to navigate? Did it feel like seeing? What might it feel like to be a bat?</a:t>
            </a:r>
          </a:p>
          <a:p>
            <a:endParaRPr lang="en-GB" dirty="0"/>
          </a:p>
        </p:txBody>
      </p:sp>
      <p:sp>
        <p:nvSpPr>
          <p:cNvPr id="4" name="Slide Number Placeholder 3"/>
          <p:cNvSpPr>
            <a:spLocks noGrp="1"/>
          </p:cNvSpPr>
          <p:nvPr>
            <p:ph type="sldNum" sz="quarter" idx="5"/>
          </p:nvPr>
        </p:nvSpPr>
        <p:spPr/>
        <p:txBody>
          <a:bodyPr/>
          <a:lstStyle/>
          <a:p>
            <a:fld id="{3C04A1C2-E135-43EC-AC60-6EB0F6C6872C}" type="slidenum">
              <a:rPr lang="en-GB" smtClean="0"/>
              <a:t>24</a:t>
            </a:fld>
            <a:endParaRPr lang="en-GB"/>
          </a:p>
        </p:txBody>
      </p:sp>
    </p:spTree>
    <p:extLst>
      <p:ext uri="{BB962C8B-B14F-4D97-AF65-F5344CB8AC3E}">
        <p14:creationId xmlns:p14="http://schemas.microsoft.com/office/powerpoint/2010/main" val="227287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recaps the information from the lesson. </a:t>
            </a:r>
          </a:p>
        </p:txBody>
      </p:sp>
      <p:sp>
        <p:nvSpPr>
          <p:cNvPr id="4" name="Slide Number Placeholder 3"/>
          <p:cNvSpPr>
            <a:spLocks noGrp="1"/>
          </p:cNvSpPr>
          <p:nvPr>
            <p:ph type="sldNum" sz="quarter" idx="5"/>
          </p:nvPr>
        </p:nvSpPr>
        <p:spPr/>
        <p:txBody>
          <a:bodyPr/>
          <a:lstStyle/>
          <a:p>
            <a:fld id="{3C04A1C2-E135-43EC-AC60-6EB0F6C6872C}" type="slidenum">
              <a:rPr lang="en-GB" smtClean="0"/>
              <a:t>25</a:t>
            </a:fld>
            <a:endParaRPr lang="en-GB"/>
          </a:p>
        </p:txBody>
      </p:sp>
    </p:spTree>
    <p:extLst>
      <p:ext uri="{BB962C8B-B14F-4D97-AF65-F5344CB8AC3E}">
        <p14:creationId xmlns:p14="http://schemas.microsoft.com/office/powerpoint/2010/main" val="2773200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meant to be a general class discussion, just to stimulate interest in the topic.  You can use slides 2 and 3 to kick off the discussion. Some pupils may have heard of SETI -- the Search for Extra-Terrestrial Intelligence.  SETI analyses data from powerful radio telescopes for signs of intelligent life on other planets. This is a very interesting project! </a:t>
            </a:r>
          </a:p>
          <a:p>
            <a:endParaRPr lang="en-GB" dirty="0"/>
          </a:p>
        </p:txBody>
      </p:sp>
      <p:sp>
        <p:nvSpPr>
          <p:cNvPr id="4" name="Slide Number Placeholder 3"/>
          <p:cNvSpPr>
            <a:spLocks noGrp="1"/>
          </p:cNvSpPr>
          <p:nvPr>
            <p:ph type="sldNum" sz="quarter" idx="5"/>
          </p:nvPr>
        </p:nvSpPr>
        <p:spPr/>
        <p:txBody>
          <a:bodyPr/>
          <a:lstStyle/>
          <a:p>
            <a:fld id="{3C04A1C2-E135-43EC-AC60-6EB0F6C6872C}" type="slidenum">
              <a:rPr lang="en-GB" smtClean="0"/>
              <a:t>2</a:t>
            </a:fld>
            <a:endParaRPr lang="en-GB"/>
          </a:p>
        </p:txBody>
      </p:sp>
    </p:spTree>
    <p:extLst>
      <p:ext uri="{BB962C8B-B14F-4D97-AF65-F5344CB8AC3E}">
        <p14:creationId xmlns:p14="http://schemas.microsoft.com/office/powerpoint/2010/main" val="5658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But there is intelligent life much closer to home.  We can search for, and try to understand, </a:t>
            </a:r>
            <a:r>
              <a:rPr lang="en-GB" sz="1200" i="1" kern="1200" dirty="0">
                <a:solidFill>
                  <a:schemeClr val="tx1"/>
                </a:solidFill>
                <a:effectLst/>
                <a:latin typeface="+mn-lt"/>
                <a:ea typeface="+mn-ea"/>
                <a:cs typeface="+mn-cs"/>
              </a:rPr>
              <a:t>Terrestrial </a:t>
            </a:r>
            <a:r>
              <a:rPr lang="en-GB" sz="1200" kern="1200" dirty="0">
                <a:solidFill>
                  <a:schemeClr val="tx1"/>
                </a:solidFill>
                <a:effectLst/>
                <a:latin typeface="+mn-lt"/>
                <a:ea typeface="+mn-ea"/>
                <a:cs typeface="+mn-cs"/>
              </a:rPr>
              <a:t>intelligence: the minds of animals right here on Earth.  Animals engage in many of the kinds of activities that have traditionally been thought of as distinctive of human intelligence, including using tools and sophisticated social interactions, including communication that shares many features with human languages.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photos depict a dolphin (carrying a sponge that it will use as a tool to protect its snout during feeding), orangutans (socialising with each other -- pupils may want to discuss their social intelligence, or their emotional lives), and a New Caledonian crow (carrying a tool that it will use to retrieve food).  </a:t>
            </a:r>
          </a:p>
          <a:p>
            <a:endParaRPr lang="en-GB" dirty="0"/>
          </a:p>
        </p:txBody>
      </p:sp>
      <p:sp>
        <p:nvSpPr>
          <p:cNvPr id="4" name="Slide Number Placeholder 3"/>
          <p:cNvSpPr>
            <a:spLocks noGrp="1"/>
          </p:cNvSpPr>
          <p:nvPr>
            <p:ph type="sldNum" sz="quarter" idx="5"/>
          </p:nvPr>
        </p:nvSpPr>
        <p:spPr/>
        <p:txBody>
          <a:bodyPr/>
          <a:lstStyle/>
          <a:p>
            <a:fld id="{3C04A1C2-E135-43EC-AC60-6EB0F6C6872C}" type="slidenum">
              <a:rPr lang="en-GB" smtClean="0"/>
              <a:t>3</a:t>
            </a:fld>
            <a:endParaRPr lang="en-GB"/>
          </a:p>
        </p:txBody>
      </p:sp>
    </p:spTree>
    <p:extLst>
      <p:ext uri="{BB962C8B-B14F-4D97-AF65-F5344CB8AC3E}">
        <p14:creationId xmlns:p14="http://schemas.microsoft.com/office/powerpoint/2010/main" val="408433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Slides 4, 5 and 6 introduce the work of the research team and give background on their disciplines. </a:t>
            </a:r>
          </a:p>
        </p:txBody>
      </p:sp>
      <p:sp>
        <p:nvSpPr>
          <p:cNvPr id="4" name="Slide Number Placeholder 3"/>
          <p:cNvSpPr>
            <a:spLocks noGrp="1"/>
          </p:cNvSpPr>
          <p:nvPr>
            <p:ph type="sldNum" sz="quarter" idx="5"/>
          </p:nvPr>
        </p:nvSpPr>
        <p:spPr/>
        <p:txBody>
          <a:bodyPr/>
          <a:lstStyle/>
          <a:p>
            <a:fld id="{3C04A1C2-E135-43EC-AC60-6EB0F6C6872C}" type="slidenum">
              <a:rPr lang="en-GB" smtClean="0"/>
              <a:t>4</a:t>
            </a:fld>
            <a:endParaRPr lang="en-GB"/>
          </a:p>
        </p:txBody>
      </p:sp>
    </p:spTree>
    <p:extLst>
      <p:ext uri="{BB962C8B-B14F-4D97-AF65-F5344CB8AC3E}">
        <p14:creationId xmlns:p14="http://schemas.microsoft.com/office/powerpoint/2010/main" val="299052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questions help to stimulate discussion for the small group activity and reinforce the idea that we need to give reasons for our claims about intelligence.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crucial questions to be asking are: why do we think that some are cleverer than others?  What is our evidence? What do these things do that tells us how clever they are? Some possible considerations that pupils might invoke include: the ability to learn (as opposed to responding automatically), reacting to the world, brain size, having a goal, maybe other things like emotion, creativity, biological similarity to humans. In the end, there is no one right answer; there may be many interesting notions of intelligence or ways things might be intelligent.  Some students may also raise considerations that might make us sceptical that a creature is intelligent: perhaps its behaviour is just a reflex or instinct, something automatic and not intelligent. These considerations should also be encouraged: in many cases, it is very difficult to tell whether a particular behaviour is intelligent or not, and even experts may disagree. </a:t>
            </a:r>
            <a:r>
              <a:rPr lang="en-GB" sz="1200" b="0" i="0" u="none" strike="noStrike" kern="1200" dirty="0">
                <a:solidFill>
                  <a:schemeClr val="tx1"/>
                </a:solidFill>
                <a:effectLst/>
                <a:latin typeface="+mn-lt"/>
                <a:ea typeface="+mn-ea"/>
                <a:cs typeface="+mn-cs"/>
              </a:rPr>
              <a:t>There are different ways of thinking about what intelligence is because there may be different notions of intelligence. One animal might be more intelligent than another in one way, but less intelligent in a different way.  This all suggests that we should be thinking carefully about the question of intelligence.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C04A1C2-E135-43EC-AC60-6EB0F6C6872C}" type="slidenum">
              <a:rPr lang="en-GB" smtClean="0"/>
              <a:t>7</a:t>
            </a:fld>
            <a:endParaRPr lang="en-GB"/>
          </a:p>
        </p:txBody>
      </p:sp>
    </p:spTree>
    <p:extLst>
      <p:ext uri="{BB962C8B-B14F-4D97-AF65-F5344CB8AC3E}">
        <p14:creationId xmlns:p14="http://schemas.microsoft.com/office/powerpoint/2010/main" val="20035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ecb62f47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dirty="0"/>
              <a:t>This is the image of the poster and cards for the small group activity.</a:t>
            </a:r>
            <a:endParaRPr dirty="0"/>
          </a:p>
        </p:txBody>
      </p:sp>
      <p:sp>
        <p:nvSpPr>
          <p:cNvPr id="302" name="Google Shape;302;g3ecb62f47c_0_9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used to round off the activity with a whole class discussion and comparison of reasons for their choices. </a:t>
            </a:r>
            <a:r>
              <a:rPr lang="en-GB" sz="1200" b="0" i="0" u="none" strike="noStrike" kern="1200" dirty="0">
                <a:solidFill>
                  <a:schemeClr val="tx1"/>
                </a:solidFill>
                <a:effectLst/>
                <a:latin typeface="+mn-lt"/>
                <a:ea typeface="+mn-ea"/>
                <a:cs typeface="+mn-cs"/>
              </a:rPr>
              <a:t>There are different ways of thinking about what intelligence is because there may be different notions of intelligence. One animal might be more intelligent than another in one way, but less intelligent in a different way.  This all suggests that we should be thinking carefully about the question of intelligence. </a:t>
            </a:r>
            <a:endParaRPr lang="en-GB" dirty="0"/>
          </a:p>
        </p:txBody>
      </p:sp>
      <p:sp>
        <p:nvSpPr>
          <p:cNvPr id="4" name="Slide Number Placeholder 3"/>
          <p:cNvSpPr>
            <a:spLocks noGrp="1"/>
          </p:cNvSpPr>
          <p:nvPr>
            <p:ph type="sldNum" sz="quarter" idx="5"/>
          </p:nvPr>
        </p:nvSpPr>
        <p:spPr/>
        <p:txBody>
          <a:bodyPr/>
          <a:lstStyle/>
          <a:p>
            <a:fld id="{3C04A1C2-E135-43EC-AC60-6EB0F6C6872C}" type="slidenum">
              <a:rPr lang="en-GB" smtClean="0"/>
              <a:t>9</a:t>
            </a:fld>
            <a:endParaRPr lang="en-GB"/>
          </a:p>
        </p:txBody>
      </p:sp>
    </p:spTree>
    <p:extLst>
      <p:ext uri="{BB962C8B-B14F-4D97-AF65-F5344CB8AC3E}">
        <p14:creationId xmlns:p14="http://schemas.microsoft.com/office/powerpoint/2010/main" val="15446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ecb62f47c_0_1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These slides are meant to encourage discussion about what actually IS a mind. </a:t>
            </a:r>
          </a:p>
          <a:p>
            <a:r>
              <a:rPr lang="en-GB" sz="1200" kern="1200" dirty="0">
                <a:solidFill>
                  <a:schemeClr val="tx1"/>
                </a:solidFill>
                <a:effectLst/>
                <a:latin typeface="+mn-lt"/>
                <a:ea typeface="+mn-ea"/>
                <a:cs typeface="+mn-cs"/>
              </a:rPr>
              <a:t>There is a long history of philosophical debate about the relationship between the mind and the body.  The PowerPoint slides are designed to introduce some key ideas in a simple way. See ‘A Brief Guide to Philosophy of Mind for Teachers’ for more information. </a:t>
            </a:r>
          </a:p>
          <a:p>
            <a:pPr marL="0" lvl="0" indent="0" algn="l" rtl="0">
              <a:spcBef>
                <a:spcPts val="0"/>
              </a:spcBef>
              <a:spcAft>
                <a:spcPts val="0"/>
              </a:spcAft>
              <a:buNone/>
            </a:pPr>
            <a:endParaRPr dirty="0"/>
          </a:p>
        </p:txBody>
      </p:sp>
      <p:sp>
        <p:nvSpPr>
          <p:cNvPr id="322" name="Google Shape;322;g3ecb62f47c_0_11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ecb62f47c_0_13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slide continues the discussion about how we can know the mind.</a:t>
            </a:r>
            <a:endParaRPr dirty="0"/>
          </a:p>
        </p:txBody>
      </p:sp>
      <p:sp>
        <p:nvSpPr>
          <p:cNvPr id="338" name="Google Shape;338;g3ecb62f47c_0_13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255C7-38CD-4161-A643-881AB559B5A4}"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52138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255C7-38CD-4161-A643-881AB559B5A4}"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36728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255C7-38CD-4161-A643-881AB559B5A4}"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1488963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E255C7-38CD-4161-A643-881AB559B5A4}"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1916792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E255C7-38CD-4161-A643-881AB559B5A4}" type="datetimeFigureOut">
              <a:rPr lang="en-GB" smtClean="0"/>
              <a:t>17/04/2019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3238771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E255C7-38CD-4161-A643-881AB559B5A4}" type="datetimeFigureOut">
              <a:rPr lang="en-GB" smtClean="0"/>
              <a:t>17/04/2019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1908810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E255C7-38CD-4161-A643-881AB559B5A4}" type="datetimeFigureOut">
              <a:rPr lang="en-GB" smtClean="0"/>
              <a:t>17/04/2019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1118526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255C7-38CD-4161-A643-881AB559B5A4}" type="datetimeFigureOut">
              <a:rPr lang="en-GB" smtClean="0"/>
              <a:t>17/04/2019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268590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E255C7-38CD-4161-A643-881AB559B5A4}" type="datetimeFigureOut">
              <a:rPr lang="en-GB" smtClean="0"/>
              <a:t>17/04/2019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392671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E255C7-38CD-4161-A643-881AB559B5A4}" type="datetimeFigureOut">
              <a:rPr lang="en-GB" smtClean="0"/>
              <a:t>17/04/2019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391905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E255C7-38CD-4161-A643-881AB559B5A4}" type="datetimeFigureOut">
              <a:rPr lang="en-GB" smtClean="0"/>
              <a:t>17/04/2019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4ADDA9-FBA6-45D7-8C81-C5AB24683591}" type="slidenum">
              <a:rPr lang="en-GB" smtClean="0"/>
              <a:t>‹#›</a:t>
            </a:fld>
            <a:endParaRPr lang="en-GB"/>
          </a:p>
        </p:txBody>
      </p:sp>
    </p:spTree>
    <p:extLst>
      <p:ext uri="{BB962C8B-B14F-4D97-AF65-F5344CB8AC3E}">
        <p14:creationId xmlns:p14="http://schemas.microsoft.com/office/powerpoint/2010/main" val="1122138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255C7-38CD-4161-A643-881AB559B5A4}" type="datetimeFigureOut">
              <a:rPr lang="en-GB" smtClean="0"/>
              <a:t>17/04/2019</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ADDA9-FBA6-45D7-8C81-C5AB24683591}" type="slidenum">
              <a:rPr lang="en-GB" smtClean="0"/>
              <a:t>‹#›</a:t>
            </a:fld>
            <a:endParaRPr lang="en-GB"/>
          </a:p>
        </p:txBody>
      </p:sp>
    </p:spTree>
    <p:extLst>
      <p:ext uri="{BB962C8B-B14F-4D97-AF65-F5344CB8AC3E}">
        <p14:creationId xmlns:p14="http://schemas.microsoft.com/office/powerpoint/2010/main" val="2235443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en.wikipedia.org/wiki/Cogito,_ergo_sum" TargetMode="External"/><Relationship Id="rId5" Type="http://schemas.openxmlformats.org/officeDocument/2006/relationships/image" Target="../media/image29.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hyperlink" Target="http://en.wikipedia.org/wiki/File:Darwin_restored2.jpg" TargetMode="Externa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svg"/><Relationship Id="rId3" Type="http://schemas.openxmlformats.org/officeDocument/2006/relationships/image" Target="../media/image5.PNG"/><Relationship Id="rId7" Type="http://schemas.openxmlformats.org/officeDocument/2006/relationships/image" Target="../media/image34.svg"/><Relationship Id="rId12"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svg"/><Relationship Id="rId5" Type="http://schemas.openxmlformats.org/officeDocument/2006/relationships/hyperlink" Target="http://commons.wikimedia.org/wiki/file:neuron_togopic.png" TargetMode="External"/><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hyperlink" Target="http://openclipart.org/detail/2242/fire-icon-by-zeimusu" TargetMode="External"/><Relationship Id="rId1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hyperlink" Target="http://www.freestockphotos.biz/stockphoto/16752" TargetMode="External"/><Relationship Id="rId3" Type="http://schemas.openxmlformats.org/officeDocument/2006/relationships/image" Target="../media/image39.sv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1.svg"/><Relationship Id="rId10" Type="http://schemas.openxmlformats.org/officeDocument/2006/relationships/hyperlink" Target="http://stitchingwithattitude.blogspot.com/2012/03/webinar-learning-new-things.html" TargetMode="External"/><Relationship Id="rId4" Type="http://schemas.openxmlformats.org/officeDocument/2006/relationships/image" Target="../media/image40.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File:Caving1.jpg" TargetMode="Externa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Maze_simple.svg"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9FVoTMOorXA" TargetMode="External"/><Relationship Id="rId5" Type="http://schemas.openxmlformats.org/officeDocument/2006/relationships/image" Target="../media/image5.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8" Type="http://schemas.openxmlformats.org/officeDocument/2006/relationships/hyperlink" Target="http://wingedhearts.org/batavia" TargetMode="External"/><Relationship Id="rId3" Type="http://schemas.openxmlformats.org/officeDocument/2006/relationships/image" Target="../media/image51.jpg"/><Relationship Id="rId7"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fascinationwithfear.blogspot.com/2012/10/october-27-twenty-seven-beautiful-bats.html" TargetMode="External"/><Relationship Id="rId5" Type="http://schemas.openxmlformats.org/officeDocument/2006/relationships/image" Target="../media/image52.jpg"/><Relationship Id="rId4" Type="http://schemas.openxmlformats.org/officeDocument/2006/relationships/hyperlink" Target="http://en.wikipedia.org/wiki/File:Southern_long-nosed_bat.jpg" TargetMode="Externa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hyperlink" Target="http://wingedhearts.org/batavia" TargetMode="External"/><Relationship Id="rId3" Type="http://schemas.openxmlformats.org/officeDocument/2006/relationships/image" Target="../media/image51.jpg"/><Relationship Id="rId7"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fascinationwithfear.blogspot.com/2012/10/october-27-twenty-seven-beautiful-bats.html" TargetMode="External"/><Relationship Id="rId5" Type="http://schemas.openxmlformats.org/officeDocument/2006/relationships/image" Target="../media/image52.jpg"/><Relationship Id="rId4" Type="http://schemas.openxmlformats.org/officeDocument/2006/relationships/hyperlink" Target="http://en.wikipedia.org/wiki/File:Southern_long-nosed_bat.jpg" TargetMode="Externa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hyperlink" Target="http://en.wikipedia.org/wiki/File:Southern_long-nosed_bat.jpg" TargetMode="External"/><Relationship Id="rId4" Type="http://schemas.openxmlformats.org/officeDocument/2006/relationships/image" Target="../media/image51.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pouringmyartout.wordpress.com/2014/02/14/some-thoughts-on-valentines-day-part-6-and-i-swear-this-is-the-last-one/" TargetMode="Externa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www.africametro.com/headline/zimbabwe-authorities-lift-ban-on-lion-hunti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commons.wikimedia.org/wiki/File:Two-Elephants.JPG" TargetMode="Externa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7.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g"/><Relationship Id="rId17" Type="http://schemas.openxmlformats.org/officeDocument/2006/relationships/image" Target="../media/image5.PNG"/><Relationship Id="rId2" Type="http://schemas.openxmlformats.org/officeDocument/2006/relationships/notesSlide" Target="../notesSlides/notesSlide6.xml"/><Relationship Id="rId16"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5" Type="http://schemas.openxmlformats.org/officeDocument/2006/relationships/image" Target="../media/image25.jpg"/><Relationship Id="rId10" Type="http://schemas.openxmlformats.org/officeDocument/2006/relationships/image" Target="../media/image20.jpg"/><Relationship Id="rId19" Type="http://schemas.openxmlformats.org/officeDocument/2006/relationships/hyperlink" Target="https://www.flickr.com/photos/volvob12b/19168924003" TargetMode="External"/><Relationship Id="rId4" Type="http://schemas.openxmlformats.org/officeDocument/2006/relationships/image" Target="../media/image14.jpg"/><Relationship Id="rId9" Type="http://schemas.openxmlformats.org/officeDocument/2006/relationships/image" Target="../media/image19.gif"/><Relationship Id="rId14" Type="http://schemas.openxmlformats.org/officeDocument/2006/relationships/image" Target="../media/image24.jpg"/></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5.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07;p37">
            <a:extLst>
              <a:ext uri="{FF2B5EF4-FFF2-40B4-BE49-F238E27FC236}">
                <a16:creationId xmlns:a16="http://schemas.microsoft.com/office/drawing/2014/main" id="{81608ACD-3617-4E42-B549-803F0A12A748}"/>
              </a:ext>
            </a:extLst>
          </p:cNvPr>
          <p:cNvPicPr/>
          <p:nvPr/>
        </p:nvPicPr>
        <p:blipFill rotWithShape="1">
          <a:blip r:embed="rId3">
            <a:alphaModFix/>
          </a:blip>
          <a:srcRect/>
          <a:stretch/>
        </p:blipFill>
        <p:spPr>
          <a:xfrm>
            <a:off x="200472" y="6093709"/>
            <a:ext cx="624205" cy="756285"/>
          </a:xfrm>
          <a:prstGeom prst="rect">
            <a:avLst/>
          </a:prstGeom>
          <a:noFill/>
          <a:ln>
            <a:noFill/>
          </a:ln>
        </p:spPr>
      </p:pic>
      <p:sp>
        <p:nvSpPr>
          <p:cNvPr id="5" name="TextBox 4">
            <a:extLst>
              <a:ext uri="{FF2B5EF4-FFF2-40B4-BE49-F238E27FC236}">
                <a16:creationId xmlns:a16="http://schemas.microsoft.com/office/drawing/2014/main" id="{0F43C3BB-596F-4534-A7AA-A8A151130ED8}"/>
              </a:ext>
            </a:extLst>
          </p:cNvPr>
          <p:cNvSpPr txBox="1"/>
          <p:nvPr/>
        </p:nvSpPr>
        <p:spPr>
          <a:xfrm>
            <a:off x="992188" y="6302574"/>
            <a:ext cx="8785347" cy="338554"/>
          </a:xfrm>
          <a:prstGeom prst="rect">
            <a:avLst/>
          </a:prstGeom>
          <a:noFill/>
        </p:spPr>
        <p:txBody>
          <a:bodyPr wrap="square" rtlCol="0">
            <a:spAutoFit/>
          </a:bodyPr>
          <a:lstStyle/>
          <a:p>
            <a:r>
              <a:rPr lang="en-US" sz="1600" dirty="0"/>
              <a:t>School of Psychology and Neuroscience, and Department of Philosophy, University of St Andrews</a:t>
            </a:r>
            <a:endParaRPr lang="en-GB" sz="1600" dirty="0"/>
          </a:p>
        </p:txBody>
      </p:sp>
      <p:pic>
        <p:nvPicPr>
          <p:cNvPr id="7" name="Picture 6" descr="A drawing of a person&#10;&#10;Description generated with high confidence">
            <a:extLst>
              <a:ext uri="{FF2B5EF4-FFF2-40B4-BE49-F238E27FC236}">
                <a16:creationId xmlns:a16="http://schemas.microsoft.com/office/drawing/2014/main" id="{E99CED57-8149-4697-82CF-E0C5E4EC6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6" y="836712"/>
            <a:ext cx="9906000" cy="4609458"/>
          </a:xfrm>
          <a:prstGeom prst="rect">
            <a:avLst/>
          </a:prstGeom>
        </p:spPr>
      </p:pic>
      <p:sp>
        <p:nvSpPr>
          <p:cNvPr id="9" name="TextBox 8">
            <a:extLst>
              <a:ext uri="{FF2B5EF4-FFF2-40B4-BE49-F238E27FC236}">
                <a16:creationId xmlns:a16="http://schemas.microsoft.com/office/drawing/2014/main" id="{300F7A8D-D07B-42D0-B54A-699AF3F5730D}"/>
              </a:ext>
            </a:extLst>
          </p:cNvPr>
          <p:cNvSpPr txBox="1"/>
          <p:nvPr/>
        </p:nvSpPr>
        <p:spPr>
          <a:xfrm>
            <a:off x="920552" y="5418567"/>
            <a:ext cx="1655812" cy="523220"/>
          </a:xfrm>
          <a:prstGeom prst="rect">
            <a:avLst/>
          </a:prstGeom>
          <a:noFill/>
        </p:spPr>
        <p:txBody>
          <a:bodyPr wrap="square" rtlCol="0">
            <a:spAutoFit/>
          </a:bodyPr>
          <a:lstStyle/>
          <a:p>
            <a:r>
              <a:rPr lang="en-GB" sz="2800" dirty="0">
                <a:solidFill>
                  <a:schemeClr val="accent2"/>
                </a:solidFill>
              </a:rPr>
              <a:t>Lesson 1</a:t>
            </a:r>
          </a:p>
        </p:txBody>
      </p:sp>
    </p:spTree>
    <p:extLst>
      <p:ext uri="{BB962C8B-B14F-4D97-AF65-F5344CB8AC3E}">
        <p14:creationId xmlns:p14="http://schemas.microsoft.com/office/powerpoint/2010/main" val="3948905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14" name="Picture 13" descr="A drawing of a bird&#10;&#10;Description generated with high confidence">
            <a:extLst>
              <a:ext uri="{FF2B5EF4-FFF2-40B4-BE49-F238E27FC236}">
                <a16:creationId xmlns:a16="http://schemas.microsoft.com/office/drawing/2014/main" id="{3B8028F5-11B2-4D3C-AD6D-CF28ED65B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298" y="0"/>
            <a:ext cx="2720752" cy="1348288"/>
          </a:xfrm>
          <a:prstGeom prst="rect">
            <a:avLst/>
          </a:prstGeom>
        </p:spPr>
      </p:pic>
      <p:sp>
        <p:nvSpPr>
          <p:cNvPr id="324" name="Google Shape;324;p41"/>
          <p:cNvSpPr txBox="1"/>
          <p:nvPr/>
        </p:nvSpPr>
        <p:spPr>
          <a:xfrm>
            <a:off x="2661706" y="644018"/>
            <a:ext cx="4921106" cy="800800"/>
          </a:xfrm>
          <a:prstGeom prst="rect">
            <a:avLst/>
          </a:prstGeom>
          <a:noFill/>
          <a:ln>
            <a:noFill/>
          </a:ln>
        </p:spPr>
        <p:txBody>
          <a:bodyPr spcFirstLastPara="1" wrap="square" lIns="0" tIns="9804" rIns="0" bIns="0" anchor="t" anchorCtr="0">
            <a:noAutofit/>
          </a:bodyPr>
          <a:lstStyle/>
          <a:p>
            <a:pPr marL="13758">
              <a:buClr>
                <a:srgbClr val="231F20"/>
              </a:buClr>
              <a:buSzPts val="4700"/>
            </a:pPr>
            <a:r>
              <a:rPr lang="en" sz="5092" b="1" dirty="0">
                <a:solidFill>
                  <a:srgbClr val="E31170"/>
                </a:solidFill>
                <a:latin typeface="Trebuchet MS"/>
                <a:ea typeface="Trebuchet MS"/>
                <a:cs typeface="Trebuchet MS"/>
                <a:sym typeface="Trebuchet MS"/>
              </a:rPr>
              <a:t>What is a mind?</a:t>
            </a:r>
            <a:endParaRPr sz="1192" dirty="0">
              <a:solidFill>
                <a:srgbClr val="E31170"/>
              </a:solidFill>
            </a:endParaRPr>
          </a:p>
        </p:txBody>
      </p:sp>
      <p:sp>
        <p:nvSpPr>
          <p:cNvPr id="325" name="Google Shape;325;p41"/>
          <p:cNvSpPr/>
          <p:nvPr/>
        </p:nvSpPr>
        <p:spPr>
          <a:xfrm>
            <a:off x="140335" y="505030"/>
            <a:ext cx="2153867" cy="1186656"/>
          </a:xfrm>
          <a:custGeom>
            <a:avLst/>
            <a:gdLst/>
            <a:ahLst/>
            <a:cxnLst/>
            <a:rect l="l" t="t" r="r" b="b"/>
            <a:pathLst>
              <a:path w="1988185" h="1460500" extrusionOk="0">
                <a:moveTo>
                  <a:pt x="1638138" y="1274363"/>
                </a:moveTo>
                <a:lnTo>
                  <a:pt x="314243" y="1274363"/>
                </a:lnTo>
                <a:lnTo>
                  <a:pt x="333020" y="1318589"/>
                </a:lnTo>
                <a:lnTo>
                  <a:pt x="359068" y="1358325"/>
                </a:lnTo>
                <a:lnTo>
                  <a:pt x="391547" y="1392729"/>
                </a:lnTo>
                <a:lnTo>
                  <a:pt x="429618" y="1420955"/>
                </a:lnTo>
                <a:lnTo>
                  <a:pt x="472441" y="1442162"/>
                </a:lnTo>
                <a:lnTo>
                  <a:pt x="519175" y="1455504"/>
                </a:lnTo>
                <a:lnTo>
                  <a:pt x="568981" y="1460139"/>
                </a:lnTo>
                <a:lnTo>
                  <a:pt x="616661" y="1455897"/>
                </a:lnTo>
                <a:lnTo>
                  <a:pt x="661567" y="1443661"/>
                </a:lnTo>
                <a:lnTo>
                  <a:pt x="702967" y="1424169"/>
                </a:lnTo>
                <a:lnTo>
                  <a:pt x="740125" y="1398160"/>
                </a:lnTo>
                <a:lnTo>
                  <a:pt x="772309" y="1366370"/>
                </a:lnTo>
                <a:lnTo>
                  <a:pt x="798784" y="1329537"/>
                </a:lnTo>
                <a:lnTo>
                  <a:pt x="1612592" y="1329537"/>
                </a:lnTo>
                <a:lnTo>
                  <a:pt x="1623208" y="1312483"/>
                </a:lnTo>
                <a:lnTo>
                  <a:pt x="1638138" y="1274363"/>
                </a:lnTo>
                <a:close/>
              </a:path>
              <a:path w="1988185" h="1460500" extrusionOk="0">
                <a:moveTo>
                  <a:pt x="1599157" y="1351120"/>
                </a:moveTo>
                <a:lnTo>
                  <a:pt x="1168654" y="1351120"/>
                </a:lnTo>
                <a:lnTo>
                  <a:pt x="1201296" y="1387847"/>
                </a:lnTo>
                <a:lnTo>
                  <a:pt x="1240099" y="1418058"/>
                </a:lnTo>
                <a:lnTo>
                  <a:pt x="1284125" y="1440806"/>
                </a:lnTo>
                <a:lnTo>
                  <a:pt x="1332435" y="1455148"/>
                </a:lnTo>
                <a:lnTo>
                  <a:pt x="1384092" y="1460139"/>
                </a:lnTo>
                <a:lnTo>
                  <a:pt x="1435061" y="1455283"/>
                </a:lnTo>
                <a:lnTo>
                  <a:pt x="1482784" y="1441317"/>
                </a:lnTo>
                <a:lnTo>
                  <a:pt x="1526361" y="1419148"/>
                </a:lnTo>
                <a:lnTo>
                  <a:pt x="1564891" y="1389682"/>
                </a:lnTo>
                <a:lnTo>
                  <a:pt x="1597473" y="1353825"/>
                </a:lnTo>
                <a:lnTo>
                  <a:pt x="1599157" y="1351120"/>
                </a:lnTo>
                <a:close/>
              </a:path>
              <a:path w="1988185" h="1460500" extrusionOk="0">
                <a:moveTo>
                  <a:pt x="1612592" y="1329537"/>
                </a:moveTo>
                <a:lnTo>
                  <a:pt x="798784" y="1329537"/>
                </a:lnTo>
                <a:lnTo>
                  <a:pt x="839154" y="1365199"/>
                </a:lnTo>
                <a:lnTo>
                  <a:pt x="886130" y="1392221"/>
                </a:lnTo>
                <a:lnTo>
                  <a:pt x="938475" y="1409351"/>
                </a:lnTo>
                <a:lnTo>
                  <a:pt x="994955" y="1415340"/>
                </a:lnTo>
                <a:lnTo>
                  <a:pt x="1043501" y="1410931"/>
                </a:lnTo>
                <a:lnTo>
                  <a:pt x="1089144" y="1398233"/>
                </a:lnTo>
                <a:lnTo>
                  <a:pt x="1131118" y="1378033"/>
                </a:lnTo>
                <a:lnTo>
                  <a:pt x="1168654" y="1351120"/>
                </a:lnTo>
                <a:lnTo>
                  <a:pt x="1599157" y="1351120"/>
                </a:lnTo>
                <a:lnTo>
                  <a:pt x="1612592" y="1329537"/>
                </a:lnTo>
                <a:close/>
              </a:path>
              <a:path w="1988185" h="1460500" extrusionOk="0">
                <a:moveTo>
                  <a:pt x="1795557" y="1266562"/>
                </a:moveTo>
                <a:lnTo>
                  <a:pt x="1641194" y="1266562"/>
                </a:lnTo>
                <a:lnTo>
                  <a:pt x="1660178" y="1271660"/>
                </a:lnTo>
                <a:lnTo>
                  <a:pt x="1679692" y="1275372"/>
                </a:lnTo>
                <a:lnTo>
                  <a:pt x="1699678" y="1277641"/>
                </a:lnTo>
                <a:lnTo>
                  <a:pt x="1720078" y="1278410"/>
                </a:lnTo>
                <a:lnTo>
                  <a:pt x="1768182" y="1274091"/>
                </a:lnTo>
                <a:lnTo>
                  <a:pt x="1795557" y="1266562"/>
                </a:lnTo>
                <a:close/>
              </a:path>
              <a:path w="1988185" h="1460500" extrusionOk="0">
                <a:moveTo>
                  <a:pt x="568981" y="158894"/>
                </a:moveTo>
                <a:lnTo>
                  <a:pt x="522012" y="163012"/>
                </a:lnTo>
                <a:lnTo>
                  <a:pt x="477722" y="174894"/>
                </a:lnTo>
                <a:lnTo>
                  <a:pt x="436811" y="193837"/>
                </a:lnTo>
                <a:lnTo>
                  <a:pt x="399982" y="219135"/>
                </a:lnTo>
                <a:lnTo>
                  <a:pt x="367936" y="250085"/>
                </a:lnTo>
                <a:lnTo>
                  <a:pt x="341374" y="285980"/>
                </a:lnTo>
                <a:lnTo>
                  <a:pt x="320999" y="326118"/>
                </a:lnTo>
                <a:lnTo>
                  <a:pt x="307512" y="369792"/>
                </a:lnTo>
                <a:lnTo>
                  <a:pt x="263041" y="387373"/>
                </a:lnTo>
                <a:lnTo>
                  <a:pt x="222821" y="412301"/>
                </a:lnTo>
                <a:lnTo>
                  <a:pt x="187711" y="443767"/>
                </a:lnTo>
                <a:lnTo>
                  <a:pt x="158570" y="480965"/>
                </a:lnTo>
                <a:lnTo>
                  <a:pt x="136254" y="523087"/>
                </a:lnTo>
                <a:lnTo>
                  <a:pt x="121623" y="569327"/>
                </a:lnTo>
                <a:lnTo>
                  <a:pt x="115534" y="618877"/>
                </a:lnTo>
                <a:lnTo>
                  <a:pt x="117299" y="658909"/>
                </a:lnTo>
                <a:lnTo>
                  <a:pt x="124752" y="697261"/>
                </a:lnTo>
                <a:lnTo>
                  <a:pt x="137470" y="733503"/>
                </a:lnTo>
                <a:lnTo>
                  <a:pt x="155028" y="767203"/>
                </a:lnTo>
                <a:lnTo>
                  <a:pt x="112877" y="791702"/>
                </a:lnTo>
                <a:lnTo>
                  <a:pt x="76001" y="823249"/>
                </a:lnTo>
                <a:lnTo>
                  <a:pt x="45338" y="860964"/>
                </a:lnTo>
                <a:lnTo>
                  <a:pt x="21825" y="903970"/>
                </a:lnTo>
                <a:lnTo>
                  <a:pt x="6400" y="951385"/>
                </a:lnTo>
                <a:lnTo>
                  <a:pt x="0" y="1002333"/>
                </a:lnTo>
                <a:lnTo>
                  <a:pt x="2868" y="1050625"/>
                </a:lnTo>
                <a:lnTo>
                  <a:pt x="13939" y="1096328"/>
                </a:lnTo>
                <a:lnTo>
                  <a:pt x="32477" y="1138665"/>
                </a:lnTo>
                <a:lnTo>
                  <a:pt x="57752" y="1176855"/>
                </a:lnTo>
                <a:lnTo>
                  <a:pt x="89029" y="1210119"/>
                </a:lnTo>
                <a:lnTo>
                  <a:pt x="125575" y="1237678"/>
                </a:lnTo>
                <a:lnTo>
                  <a:pt x="166658" y="1258753"/>
                </a:lnTo>
                <a:lnTo>
                  <a:pt x="211544" y="1272565"/>
                </a:lnTo>
                <a:lnTo>
                  <a:pt x="259500" y="1278334"/>
                </a:lnTo>
                <a:lnTo>
                  <a:pt x="273450" y="1278392"/>
                </a:lnTo>
                <a:lnTo>
                  <a:pt x="287234" y="1277736"/>
                </a:lnTo>
                <a:lnTo>
                  <a:pt x="300837" y="1276386"/>
                </a:lnTo>
                <a:lnTo>
                  <a:pt x="314243" y="1274363"/>
                </a:lnTo>
                <a:lnTo>
                  <a:pt x="1638138" y="1274363"/>
                </a:lnTo>
                <a:lnTo>
                  <a:pt x="1641194" y="1266562"/>
                </a:lnTo>
                <a:lnTo>
                  <a:pt x="1795557" y="1266562"/>
                </a:lnTo>
                <a:lnTo>
                  <a:pt x="1813458" y="1261638"/>
                </a:lnTo>
                <a:lnTo>
                  <a:pt x="1855151" y="1241809"/>
                </a:lnTo>
                <a:lnTo>
                  <a:pt x="1892504" y="1215362"/>
                </a:lnTo>
                <a:lnTo>
                  <a:pt x="1924761" y="1183053"/>
                </a:lnTo>
                <a:lnTo>
                  <a:pt x="1951166" y="1145640"/>
                </a:lnTo>
                <a:lnTo>
                  <a:pt x="1970962" y="1103880"/>
                </a:lnTo>
                <a:lnTo>
                  <a:pt x="1983395" y="1058531"/>
                </a:lnTo>
                <a:lnTo>
                  <a:pt x="1987707" y="1010350"/>
                </a:lnTo>
                <a:lnTo>
                  <a:pt x="1983411" y="962273"/>
                </a:lnTo>
                <a:lnTo>
                  <a:pt x="1971024" y="917019"/>
                </a:lnTo>
                <a:lnTo>
                  <a:pt x="1951298" y="875339"/>
                </a:lnTo>
                <a:lnTo>
                  <a:pt x="1924984" y="837984"/>
                </a:lnTo>
                <a:lnTo>
                  <a:pt x="1892835" y="805705"/>
                </a:lnTo>
                <a:lnTo>
                  <a:pt x="1855602" y="779253"/>
                </a:lnTo>
                <a:lnTo>
                  <a:pt x="1814037" y="759381"/>
                </a:lnTo>
                <a:lnTo>
                  <a:pt x="1828892" y="728970"/>
                </a:lnTo>
                <a:lnTo>
                  <a:pt x="1839886" y="696560"/>
                </a:lnTo>
                <a:lnTo>
                  <a:pt x="1846710" y="662442"/>
                </a:lnTo>
                <a:lnTo>
                  <a:pt x="1849053" y="626908"/>
                </a:lnTo>
                <a:lnTo>
                  <a:pt x="1845084" y="580672"/>
                </a:lnTo>
                <a:lnTo>
                  <a:pt x="1833621" y="537016"/>
                </a:lnTo>
                <a:lnTo>
                  <a:pt x="1815331" y="496607"/>
                </a:lnTo>
                <a:lnTo>
                  <a:pt x="1790881" y="460107"/>
                </a:lnTo>
                <a:lnTo>
                  <a:pt x="1760937" y="428184"/>
                </a:lnTo>
                <a:lnTo>
                  <a:pt x="1726168" y="401503"/>
                </a:lnTo>
                <a:lnTo>
                  <a:pt x="1687238" y="380728"/>
                </a:lnTo>
                <a:lnTo>
                  <a:pt x="1644816" y="366524"/>
                </a:lnTo>
                <a:lnTo>
                  <a:pt x="1630965" y="323461"/>
                </a:lnTo>
                <a:lnTo>
                  <a:pt x="1610396" y="283915"/>
                </a:lnTo>
                <a:lnTo>
                  <a:pt x="1583791" y="248572"/>
                </a:lnTo>
                <a:lnTo>
                  <a:pt x="1551832" y="218117"/>
                </a:lnTo>
                <a:lnTo>
                  <a:pt x="1547090" y="214895"/>
                </a:lnTo>
                <a:lnTo>
                  <a:pt x="732604" y="214895"/>
                </a:lnTo>
                <a:lnTo>
                  <a:pt x="696615" y="191349"/>
                </a:lnTo>
                <a:lnTo>
                  <a:pt x="656938" y="173743"/>
                </a:lnTo>
                <a:lnTo>
                  <a:pt x="614188" y="162712"/>
                </a:lnTo>
                <a:lnTo>
                  <a:pt x="568981" y="158894"/>
                </a:lnTo>
                <a:close/>
              </a:path>
              <a:path w="1988185" h="1460500" extrusionOk="0">
                <a:moveTo>
                  <a:pt x="994955" y="0"/>
                </a:moveTo>
                <a:lnTo>
                  <a:pt x="947479" y="4206"/>
                </a:lnTo>
                <a:lnTo>
                  <a:pt x="902745" y="16340"/>
                </a:lnTo>
                <a:lnTo>
                  <a:pt x="861480" y="35675"/>
                </a:lnTo>
                <a:lnTo>
                  <a:pt x="824410" y="61483"/>
                </a:lnTo>
                <a:lnTo>
                  <a:pt x="792261" y="93037"/>
                </a:lnTo>
                <a:lnTo>
                  <a:pt x="765759" y="129608"/>
                </a:lnTo>
                <a:lnTo>
                  <a:pt x="745631" y="170470"/>
                </a:lnTo>
                <a:lnTo>
                  <a:pt x="732604" y="214895"/>
                </a:lnTo>
                <a:lnTo>
                  <a:pt x="1547090" y="214895"/>
                </a:lnTo>
                <a:lnTo>
                  <a:pt x="1516031" y="193799"/>
                </a:lnTo>
                <a:lnTo>
                  <a:pt x="1252099" y="193799"/>
                </a:lnTo>
                <a:lnTo>
                  <a:pt x="1234133" y="147831"/>
                </a:lnTo>
                <a:lnTo>
                  <a:pt x="1208408" y="106443"/>
                </a:lnTo>
                <a:lnTo>
                  <a:pt x="1175825" y="70545"/>
                </a:lnTo>
                <a:lnTo>
                  <a:pt x="1137287" y="41043"/>
                </a:lnTo>
                <a:lnTo>
                  <a:pt x="1093694" y="18846"/>
                </a:lnTo>
                <a:lnTo>
                  <a:pt x="1045950" y="4863"/>
                </a:lnTo>
                <a:lnTo>
                  <a:pt x="994955" y="0"/>
                </a:lnTo>
                <a:close/>
              </a:path>
              <a:path w="1988185" h="1460500" extrusionOk="0">
                <a:moveTo>
                  <a:pt x="1384092" y="158894"/>
                </a:moveTo>
                <a:lnTo>
                  <a:pt x="1348693" y="161229"/>
                </a:lnTo>
                <a:lnTo>
                  <a:pt x="1314703" y="168029"/>
                </a:lnTo>
                <a:lnTo>
                  <a:pt x="1282410" y="178988"/>
                </a:lnTo>
                <a:lnTo>
                  <a:pt x="1252099" y="193799"/>
                </a:lnTo>
                <a:lnTo>
                  <a:pt x="1516031" y="193799"/>
                </a:lnTo>
                <a:lnTo>
                  <a:pt x="1515201" y="193235"/>
                </a:lnTo>
                <a:lnTo>
                  <a:pt x="1474579" y="174614"/>
                </a:lnTo>
                <a:lnTo>
                  <a:pt x="1430649" y="162939"/>
                </a:lnTo>
                <a:lnTo>
                  <a:pt x="1384092" y="158894"/>
                </a:lnTo>
                <a:close/>
              </a:path>
            </a:pathLst>
          </a:custGeom>
          <a:solidFill>
            <a:srgbClr val="F15A29"/>
          </a:solidFill>
          <a:ln>
            <a:noFill/>
          </a:ln>
        </p:spPr>
        <p:txBody>
          <a:bodyPr spcFirstLastPara="1" wrap="square" lIns="0" tIns="0" rIns="0" bIns="0" anchor="t" anchorCtr="0">
            <a:noAutofit/>
          </a:bodyPr>
          <a:lstStyle/>
          <a:p>
            <a:pPr>
              <a:buClr>
                <a:schemeClr val="dk1"/>
              </a:buClr>
              <a:buSzPts val="1400"/>
            </a:pPr>
            <a:endParaRPr sz="1517">
              <a:solidFill>
                <a:srgbClr val="000000"/>
              </a:solidFill>
              <a:latin typeface="Calibri"/>
              <a:ea typeface="Calibri"/>
              <a:cs typeface="Calibri"/>
              <a:sym typeface="Calibri"/>
            </a:endParaRPr>
          </a:p>
        </p:txBody>
      </p:sp>
      <p:sp>
        <p:nvSpPr>
          <p:cNvPr id="326" name="Google Shape;326;p41"/>
          <p:cNvSpPr/>
          <p:nvPr/>
        </p:nvSpPr>
        <p:spPr>
          <a:xfrm flipV="1">
            <a:off x="1217268" y="1669033"/>
            <a:ext cx="436827" cy="311481"/>
          </a:xfrm>
          <a:custGeom>
            <a:avLst/>
            <a:gdLst/>
            <a:ahLst/>
            <a:cxnLst/>
            <a:rect l="l" t="t" r="r" b="b"/>
            <a:pathLst>
              <a:path w="403225" h="403225" extrusionOk="0">
                <a:moveTo>
                  <a:pt x="201448" y="0"/>
                </a:moveTo>
                <a:lnTo>
                  <a:pt x="155257" y="5320"/>
                </a:lnTo>
                <a:lnTo>
                  <a:pt x="112855" y="20477"/>
                </a:lnTo>
                <a:lnTo>
                  <a:pt x="75452" y="44260"/>
                </a:lnTo>
                <a:lnTo>
                  <a:pt x="44255" y="75461"/>
                </a:lnTo>
                <a:lnTo>
                  <a:pt x="20475" y="112871"/>
                </a:lnTo>
                <a:lnTo>
                  <a:pt x="5320" y="155281"/>
                </a:lnTo>
                <a:lnTo>
                  <a:pt x="0" y="201483"/>
                </a:lnTo>
                <a:lnTo>
                  <a:pt x="5320" y="247682"/>
                </a:lnTo>
                <a:lnTo>
                  <a:pt x="20475" y="290090"/>
                </a:lnTo>
                <a:lnTo>
                  <a:pt x="44255" y="327499"/>
                </a:lnTo>
                <a:lnTo>
                  <a:pt x="75452" y="358699"/>
                </a:lnTo>
                <a:lnTo>
                  <a:pt x="112855" y="382482"/>
                </a:lnTo>
                <a:lnTo>
                  <a:pt x="155257" y="397638"/>
                </a:lnTo>
                <a:lnTo>
                  <a:pt x="201448" y="402959"/>
                </a:lnTo>
                <a:lnTo>
                  <a:pt x="247650" y="397638"/>
                </a:lnTo>
                <a:lnTo>
                  <a:pt x="290061" y="382482"/>
                </a:lnTo>
                <a:lnTo>
                  <a:pt x="327472" y="358699"/>
                </a:lnTo>
                <a:lnTo>
                  <a:pt x="358675" y="327499"/>
                </a:lnTo>
                <a:lnTo>
                  <a:pt x="382460" y="290090"/>
                </a:lnTo>
                <a:lnTo>
                  <a:pt x="397617" y="247682"/>
                </a:lnTo>
                <a:lnTo>
                  <a:pt x="402938" y="201483"/>
                </a:lnTo>
                <a:lnTo>
                  <a:pt x="397617" y="155281"/>
                </a:lnTo>
                <a:lnTo>
                  <a:pt x="382460" y="112871"/>
                </a:lnTo>
                <a:lnTo>
                  <a:pt x="358675" y="75461"/>
                </a:lnTo>
                <a:lnTo>
                  <a:pt x="327472" y="44260"/>
                </a:lnTo>
                <a:lnTo>
                  <a:pt x="290061" y="20477"/>
                </a:lnTo>
                <a:lnTo>
                  <a:pt x="247650" y="5320"/>
                </a:lnTo>
                <a:lnTo>
                  <a:pt x="201448" y="0"/>
                </a:lnTo>
                <a:close/>
              </a:path>
            </a:pathLst>
          </a:custGeom>
          <a:solidFill>
            <a:srgbClr val="F15A29"/>
          </a:solidFill>
          <a:ln>
            <a:noFill/>
          </a:ln>
        </p:spPr>
        <p:txBody>
          <a:bodyPr spcFirstLastPara="1" wrap="square" lIns="0" tIns="0" rIns="0" bIns="0" anchor="t" anchorCtr="0">
            <a:noAutofit/>
          </a:bodyPr>
          <a:lstStyle/>
          <a:p>
            <a:pPr>
              <a:buClr>
                <a:schemeClr val="dk1"/>
              </a:buClr>
              <a:buSzPts val="1400"/>
            </a:pPr>
            <a:endParaRPr sz="1517">
              <a:solidFill>
                <a:srgbClr val="000000"/>
              </a:solidFill>
              <a:latin typeface="Calibri"/>
              <a:ea typeface="Calibri"/>
              <a:cs typeface="Calibri"/>
              <a:sym typeface="Calibri"/>
            </a:endParaRPr>
          </a:p>
        </p:txBody>
      </p:sp>
      <p:sp>
        <p:nvSpPr>
          <p:cNvPr id="327" name="Google Shape;327;p41"/>
          <p:cNvSpPr/>
          <p:nvPr/>
        </p:nvSpPr>
        <p:spPr>
          <a:xfrm>
            <a:off x="1447706" y="2001314"/>
            <a:ext cx="436827" cy="327621"/>
          </a:xfrm>
          <a:custGeom>
            <a:avLst/>
            <a:gdLst/>
            <a:ahLst/>
            <a:cxnLst/>
            <a:rect l="l" t="t" r="r" b="b"/>
            <a:pathLst>
              <a:path w="403225" h="403225" extrusionOk="0">
                <a:moveTo>
                  <a:pt x="402938" y="201483"/>
                </a:moveTo>
                <a:lnTo>
                  <a:pt x="397617" y="155281"/>
                </a:lnTo>
                <a:lnTo>
                  <a:pt x="382460" y="112871"/>
                </a:lnTo>
                <a:lnTo>
                  <a:pt x="358675" y="75461"/>
                </a:lnTo>
                <a:lnTo>
                  <a:pt x="327472" y="44260"/>
                </a:lnTo>
                <a:lnTo>
                  <a:pt x="290061" y="20477"/>
                </a:lnTo>
                <a:lnTo>
                  <a:pt x="247650" y="5320"/>
                </a:lnTo>
                <a:lnTo>
                  <a:pt x="201448" y="0"/>
                </a:lnTo>
                <a:lnTo>
                  <a:pt x="155257" y="5320"/>
                </a:lnTo>
                <a:lnTo>
                  <a:pt x="112855" y="20477"/>
                </a:lnTo>
                <a:lnTo>
                  <a:pt x="75452" y="44260"/>
                </a:lnTo>
                <a:lnTo>
                  <a:pt x="44255" y="75461"/>
                </a:lnTo>
                <a:lnTo>
                  <a:pt x="20475" y="112871"/>
                </a:lnTo>
                <a:lnTo>
                  <a:pt x="5320" y="155281"/>
                </a:lnTo>
                <a:lnTo>
                  <a:pt x="0" y="201483"/>
                </a:lnTo>
                <a:lnTo>
                  <a:pt x="5320" y="247682"/>
                </a:lnTo>
                <a:lnTo>
                  <a:pt x="20475" y="290090"/>
                </a:lnTo>
                <a:lnTo>
                  <a:pt x="44255" y="327499"/>
                </a:lnTo>
                <a:lnTo>
                  <a:pt x="75452" y="358699"/>
                </a:lnTo>
                <a:lnTo>
                  <a:pt x="112855" y="382482"/>
                </a:lnTo>
                <a:lnTo>
                  <a:pt x="155257" y="397638"/>
                </a:lnTo>
                <a:lnTo>
                  <a:pt x="201448" y="402959"/>
                </a:lnTo>
                <a:lnTo>
                  <a:pt x="247650" y="397638"/>
                </a:lnTo>
                <a:lnTo>
                  <a:pt x="290061" y="382482"/>
                </a:lnTo>
                <a:lnTo>
                  <a:pt x="327472" y="358699"/>
                </a:lnTo>
                <a:lnTo>
                  <a:pt x="358675" y="327499"/>
                </a:lnTo>
                <a:lnTo>
                  <a:pt x="382460" y="290090"/>
                </a:lnTo>
                <a:lnTo>
                  <a:pt x="397617" y="247682"/>
                </a:lnTo>
                <a:lnTo>
                  <a:pt x="402938" y="201483"/>
                </a:lnTo>
                <a:close/>
              </a:path>
            </a:pathLst>
          </a:custGeom>
          <a:noFill/>
          <a:ln w="25225" cap="flat" cmpd="sng">
            <a:solidFill>
              <a:srgbClr val="FFFFFF"/>
            </a:solidFill>
            <a:prstDash val="solid"/>
            <a:round/>
            <a:headEnd type="none" w="sm" len="sm"/>
            <a:tailEnd type="none" w="sm" len="sm"/>
          </a:ln>
        </p:spPr>
        <p:txBody>
          <a:bodyPr spcFirstLastPara="1" wrap="square" lIns="0" tIns="0" rIns="0" bIns="0" anchor="t" anchorCtr="0">
            <a:noAutofit/>
          </a:bodyPr>
          <a:lstStyle/>
          <a:p>
            <a:pPr>
              <a:buClr>
                <a:schemeClr val="dk1"/>
              </a:buClr>
              <a:buSzPts val="1400"/>
            </a:pPr>
            <a:endParaRPr sz="1517">
              <a:solidFill>
                <a:srgbClr val="000000"/>
              </a:solidFill>
              <a:latin typeface="Calibri"/>
              <a:ea typeface="Calibri"/>
              <a:cs typeface="Calibri"/>
              <a:sym typeface="Calibri"/>
            </a:endParaRPr>
          </a:p>
        </p:txBody>
      </p:sp>
      <p:sp>
        <p:nvSpPr>
          <p:cNvPr id="328" name="Google Shape;328;p41"/>
          <p:cNvSpPr/>
          <p:nvPr/>
        </p:nvSpPr>
        <p:spPr>
          <a:xfrm>
            <a:off x="1719777" y="1846012"/>
            <a:ext cx="329511" cy="247133"/>
          </a:xfrm>
          <a:custGeom>
            <a:avLst/>
            <a:gdLst/>
            <a:ahLst/>
            <a:cxnLst/>
            <a:rect l="l" t="t" r="r" b="b"/>
            <a:pathLst>
              <a:path w="304164" h="304164" extrusionOk="0">
                <a:moveTo>
                  <a:pt x="152011" y="0"/>
                </a:moveTo>
                <a:lnTo>
                  <a:pt x="103963" y="7752"/>
                </a:lnTo>
                <a:lnTo>
                  <a:pt x="62235" y="29338"/>
                </a:lnTo>
                <a:lnTo>
                  <a:pt x="29329" y="62254"/>
                </a:lnTo>
                <a:lnTo>
                  <a:pt x="7749" y="103996"/>
                </a:lnTo>
                <a:lnTo>
                  <a:pt x="0" y="152059"/>
                </a:lnTo>
                <a:lnTo>
                  <a:pt x="7749" y="200093"/>
                </a:lnTo>
                <a:lnTo>
                  <a:pt x="29329" y="241809"/>
                </a:lnTo>
                <a:lnTo>
                  <a:pt x="62235" y="274703"/>
                </a:lnTo>
                <a:lnTo>
                  <a:pt x="103963" y="296275"/>
                </a:lnTo>
                <a:lnTo>
                  <a:pt x="152011" y="304022"/>
                </a:lnTo>
                <a:lnTo>
                  <a:pt x="200069" y="296275"/>
                </a:lnTo>
                <a:lnTo>
                  <a:pt x="241801" y="274703"/>
                </a:lnTo>
                <a:lnTo>
                  <a:pt x="274705" y="241809"/>
                </a:lnTo>
                <a:lnTo>
                  <a:pt x="296281" y="200093"/>
                </a:lnTo>
                <a:lnTo>
                  <a:pt x="304029" y="152059"/>
                </a:lnTo>
                <a:lnTo>
                  <a:pt x="296281" y="103996"/>
                </a:lnTo>
                <a:lnTo>
                  <a:pt x="274705" y="62254"/>
                </a:lnTo>
                <a:lnTo>
                  <a:pt x="241801" y="29338"/>
                </a:lnTo>
                <a:lnTo>
                  <a:pt x="200069" y="7752"/>
                </a:lnTo>
                <a:lnTo>
                  <a:pt x="152011" y="0"/>
                </a:lnTo>
                <a:close/>
              </a:path>
            </a:pathLst>
          </a:custGeom>
          <a:solidFill>
            <a:srgbClr val="F15A29"/>
          </a:solidFill>
          <a:ln>
            <a:noFill/>
          </a:ln>
        </p:spPr>
        <p:txBody>
          <a:bodyPr spcFirstLastPara="1" wrap="square" lIns="0" tIns="0" rIns="0" bIns="0" anchor="t" anchorCtr="0">
            <a:noAutofit/>
          </a:bodyPr>
          <a:lstStyle/>
          <a:p>
            <a:pPr>
              <a:buClr>
                <a:schemeClr val="dk1"/>
              </a:buClr>
              <a:buSzPts val="1400"/>
            </a:pPr>
            <a:endParaRPr sz="1517">
              <a:solidFill>
                <a:srgbClr val="000000"/>
              </a:solidFill>
              <a:latin typeface="Calibri"/>
              <a:ea typeface="Calibri"/>
              <a:cs typeface="Calibri"/>
              <a:sym typeface="Calibri"/>
            </a:endParaRPr>
          </a:p>
        </p:txBody>
      </p:sp>
      <p:sp>
        <p:nvSpPr>
          <p:cNvPr id="329" name="Google Shape;329;p41"/>
          <p:cNvSpPr/>
          <p:nvPr/>
        </p:nvSpPr>
        <p:spPr>
          <a:xfrm>
            <a:off x="1827342" y="2247959"/>
            <a:ext cx="329511" cy="247133"/>
          </a:xfrm>
          <a:custGeom>
            <a:avLst/>
            <a:gdLst/>
            <a:ahLst/>
            <a:cxnLst/>
            <a:rect l="l" t="t" r="r" b="b"/>
            <a:pathLst>
              <a:path w="304164" h="304164" extrusionOk="0">
                <a:moveTo>
                  <a:pt x="304029" y="152059"/>
                </a:moveTo>
                <a:lnTo>
                  <a:pt x="296281" y="103996"/>
                </a:lnTo>
                <a:lnTo>
                  <a:pt x="274705" y="62254"/>
                </a:lnTo>
                <a:lnTo>
                  <a:pt x="241801" y="29338"/>
                </a:lnTo>
                <a:lnTo>
                  <a:pt x="200069" y="7752"/>
                </a:lnTo>
                <a:lnTo>
                  <a:pt x="152011" y="0"/>
                </a:lnTo>
                <a:lnTo>
                  <a:pt x="103963" y="7752"/>
                </a:lnTo>
                <a:lnTo>
                  <a:pt x="62235" y="29338"/>
                </a:lnTo>
                <a:lnTo>
                  <a:pt x="29329" y="62254"/>
                </a:lnTo>
                <a:lnTo>
                  <a:pt x="7749" y="103996"/>
                </a:lnTo>
                <a:lnTo>
                  <a:pt x="0" y="152059"/>
                </a:lnTo>
                <a:lnTo>
                  <a:pt x="7749" y="200093"/>
                </a:lnTo>
                <a:lnTo>
                  <a:pt x="29329" y="241809"/>
                </a:lnTo>
                <a:lnTo>
                  <a:pt x="62235" y="274703"/>
                </a:lnTo>
                <a:lnTo>
                  <a:pt x="103963" y="296275"/>
                </a:lnTo>
                <a:lnTo>
                  <a:pt x="152011" y="304022"/>
                </a:lnTo>
                <a:lnTo>
                  <a:pt x="200069" y="296275"/>
                </a:lnTo>
                <a:lnTo>
                  <a:pt x="241801" y="274703"/>
                </a:lnTo>
                <a:lnTo>
                  <a:pt x="274705" y="241809"/>
                </a:lnTo>
                <a:lnTo>
                  <a:pt x="296281" y="200093"/>
                </a:lnTo>
                <a:lnTo>
                  <a:pt x="304029" y="152059"/>
                </a:lnTo>
                <a:close/>
              </a:path>
            </a:pathLst>
          </a:custGeom>
          <a:noFill/>
          <a:ln w="25225" cap="flat" cmpd="sng">
            <a:solidFill>
              <a:srgbClr val="FFFFFF"/>
            </a:solidFill>
            <a:prstDash val="solid"/>
            <a:round/>
            <a:headEnd type="none" w="sm" len="sm"/>
            <a:tailEnd type="none" w="sm" len="sm"/>
          </a:ln>
        </p:spPr>
        <p:txBody>
          <a:bodyPr spcFirstLastPara="1" wrap="square" lIns="0" tIns="0" rIns="0" bIns="0" anchor="t" anchorCtr="0">
            <a:noAutofit/>
          </a:bodyPr>
          <a:lstStyle/>
          <a:p>
            <a:pPr>
              <a:buClr>
                <a:schemeClr val="dk1"/>
              </a:buClr>
              <a:buSzPts val="1400"/>
            </a:pPr>
            <a:endParaRPr sz="1517">
              <a:solidFill>
                <a:srgbClr val="000000"/>
              </a:solidFill>
              <a:latin typeface="Calibri"/>
              <a:ea typeface="Calibri"/>
              <a:cs typeface="Calibri"/>
              <a:sym typeface="Calibri"/>
            </a:endParaRPr>
          </a:p>
        </p:txBody>
      </p:sp>
      <p:sp>
        <p:nvSpPr>
          <p:cNvPr id="330" name="Google Shape;330;p41"/>
          <p:cNvSpPr/>
          <p:nvPr/>
        </p:nvSpPr>
        <p:spPr>
          <a:xfrm>
            <a:off x="2109480" y="2008860"/>
            <a:ext cx="235950" cy="177125"/>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a:buClr>
                <a:schemeClr val="dk1"/>
              </a:buClr>
              <a:buSzPts val="1400"/>
            </a:pPr>
            <a:endParaRPr sz="1517">
              <a:solidFill>
                <a:srgbClr val="000000"/>
              </a:solidFill>
              <a:latin typeface="Calibri"/>
              <a:ea typeface="Calibri"/>
              <a:cs typeface="Calibri"/>
              <a:sym typeface="Calibri"/>
            </a:endParaRPr>
          </a:p>
        </p:txBody>
      </p:sp>
      <p:sp>
        <p:nvSpPr>
          <p:cNvPr id="331" name="Google Shape;331;p41"/>
          <p:cNvSpPr txBox="1"/>
          <p:nvPr/>
        </p:nvSpPr>
        <p:spPr>
          <a:xfrm>
            <a:off x="1007601" y="562270"/>
            <a:ext cx="575900" cy="1072175"/>
          </a:xfrm>
          <a:prstGeom prst="rect">
            <a:avLst/>
          </a:prstGeom>
          <a:noFill/>
          <a:ln>
            <a:noFill/>
          </a:ln>
        </p:spPr>
        <p:txBody>
          <a:bodyPr spcFirstLastPara="1" wrap="square" lIns="0" tIns="9290" rIns="0" bIns="0" anchor="t" anchorCtr="0">
            <a:noAutofit/>
          </a:bodyPr>
          <a:lstStyle/>
          <a:p>
            <a:pPr marL="13758"/>
            <a:r>
              <a:rPr lang="en" sz="6933" b="1" dirty="0">
                <a:solidFill>
                  <a:srgbClr val="FFFFFF"/>
                </a:solidFill>
                <a:latin typeface="Trebuchet MS"/>
                <a:ea typeface="Trebuchet MS"/>
                <a:cs typeface="Trebuchet MS"/>
                <a:sym typeface="Trebuchet MS"/>
              </a:rPr>
              <a:t>?</a:t>
            </a:r>
            <a:endParaRPr sz="6933" dirty="0">
              <a:solidFill>
                <a:srgbClr val="000000"/>
              </a:solidFill>
              <a:latin typeface="Trebuchet MS"/>
              <a:ea typeface="Trebuchet MS"/>
              <a:cs typeface="Trebuchet MS"/>
              <a:sym typeface="Trebuchet MS"/>
            </a:endParaRPr>
          </a:p>
        </p:txBody>
      </p:sp>
      <p:sp>
        <p:nvSpPr>
          <p:cNvPr id="333" name="Google Shape;333;p41"/>
          <p:cNvSpPr txBox="1"/>
          <p:nvPr/>
        </p:nvSpPr>
        <p:spPr>
          <a:xfrm>
            <a:off x="416496" y="2811072"/>
            <a:ext cx="5871845" cy="1732900"/>
          </a:xfrm>
          <a:prstGeom prst="rect">
            <a:avLst/>
          </a:prstGeom>
          <a:noFill/>
          <a:ln>
            <a:noFill/>
          </a:ln>
        </p:spPr>
        <p:txBody>
          <a:bodyPr spcFirstLastPara="1" wrap="square" lIns="0" tIns="9804" rIns="0" bIns="0" anchor="t" anchorCtr="0">
            <a:noAutofit/>
          </a:bodyPr>
          <a:lstStyle/>
          <a:p>
            <a:pPr marL="13758">
              <a:lnSpc>
                <a:spcPct val="124000"/>
              </a:lnSpc>
            </a:pPr>
            <a:r>
              <a:rPr lang="en" sz="2800" dirty="0">
                <a:solidFill>
                  <a:srgbClr val="002060"/>
                </a:solidFill>
                <a:latin typeface="Calibri" panose="020F0502020204030204" pitchFamily="34" charset="0"/>
                <a:ea typeface="Trebuchet MS"/>
                <a:cs typeface="Calibri" panose="020F0502020204030204" pitchFamily="34" charset="0"/>
                <a:sym typeface="Trebuchet MS"/>
              </a:rPr>
              <a:t>The 17</a:t>
            </a:r>
            <a:r>
              <a:rPr lang="en" sz="2800" baseline="30000" dirty="0">
                <a:solidFill>
                  <a:srgbClr val="002060"/>
                </a:solidFill>
                <a:latin typeface="Calibri" panose="020F0502020204030204" pitchFamily="34" charset="0"/>
                <a:ea typeface="Trebuchet MS"/>
                <a:cs typeface="Calibri" panose="020F0502020204030204" pitchFamily="34" charset="0"/>
                <a:sym typeface="Trebuchet MS"/>
              </a:rPr>
              <a:t>th </a:t>
            </a:r>
            <a:r>
              <a:rPr lang="en" sz="2800" dirty="0">
                <a:solidFill>
                  <a:srgbClr val="002060"/>
                </a:solidFill>
                <a:latin typeface="Calibri" panose="020F0502020204030204" pitchFamily="34" charset="0"/>
                <a:ea typeface="Trebuchet MS"/>
                <a:cs typeface="Calibri" panose="020F0502020204030204" pitchFamily="34" charset="0"/>
                <a:sym typeface="Trebuchet MS"/>
              </a:rPr>
              <a:t>century </a:t>
            </a:r>
            <a:r>
              <a:rPr lang="en" sz="2800" dirty="0">
                <a:solidFill>
                  <a:srgbClr val="E31170"/>
                </a:solidFill>
                <a:latin typeface="Calibri" panose="020F0502020204030204" pitchFamily="34" charset="0"/>
                <a:ea typeface="Trebuchet MS"/>
                <a:cs typeface="Calibri" panose="020F0502020204030204" pitchFamily="34" charset="0"/>
                <a:sym typeface="Trebuchet MS"/>
              </a:rPr>
              <a:t>philosopher </a:t>
            </a:r>
            <a:r>
              <a:rPr lang="en" sz="2800" dirty="0">
                <a:solidFill>
                  <a:srgbClr val="002060"/>
                </a:solidFill>
                <a:latin typeface="Calibri" panose="020F0502020204030204" pitchFamily="34" charset="0"/>
                <a:ea typeface="Trebuchet MS"/>
                <a:cs typeface="Calibri" panose="020F0502020204030204" pitchFamily="34" charset="0"/>
                <a:sym typeface="Trebuchet MS"/>
              </a:rPr>
              <a:t>René Descartes thought that the mind was a soul or spirit, completely distinct from the body.</a:t>
            </a:r>
            <a:endParaRPr sz="2800" dirty="0">
              <a:solidFill>
                <a:srgbClr val="002060"/>
              </a:solidFill>
              <a:latin typeface="Calibri" panose="020F0502020204030204" pitchFamily="34" charset="0"/>
              <a:ea typeface="Trebuchet MS"/>
              <a:cs typeface="Calibri" panose="020F0502020204030204" pitchFamily="34" charset="0"/>
              <a:sym typeface="Trebuchet MS"/>
            </a:endParaRPr>
          </a:p>
        </p:txBody>
      </p:sp>
      <p:pic>
        <p:nvPicPr>
          <p:cNvPr id="3" name="Picture 2" descr="A black and white photo of philosopher Rene Descartes.&#10;&#10;Description automatically generated">
            <a:extLst>
              <a:ext uri="{FF2B5EF4-FFF2-40B4-BE49-F238E27FC236}">
                <a16:creationId xmlns:a16="http://schemas.microsoft.com/office/drawing/2014/main" id="{CAED0F3B-7C45-4CBD-B57D-241FA4AFB73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51221" y="1846012"/>
            <a:ext cx="3025122" cy="35419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208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4" name="TextBox 3">
            <a:extLst>
              <a:ext uri="{FF2B5EF4-FFF2-40B4-BE49-F238E27FC236}">
                <a16:creationId xmlns:a16="http://schemas.microsoft.com/office/drawing/2014/main" id="{4CB992E0-ADE3-4336-BBCA-8F334D71EE75}"/>
              </a:ext>
            </a:extLst>
          </p:cNvPr>
          <p:cNvSpPr txBox="1"/>
          <p:nvPr/>
        </p:nvSpPr>
        <p:spPr>
          <a:xfrm>
            <a:off x="3080792" y="203254"/>
            <a:ext cx="4044605" cy="103032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solidFill>
                  <a:srgbClr val="E31170"/>
                </a:solidFill>
                <a:latin typeface="+mj-lt"/>
                <a:ea typeface="+mj-ea"/>
                <a:cs typeface="+mj-cs"/>
                <a:sym typeface="Trebuchet MS"/>
              </a:rPr>
              <a:t>What is a mind?</a:t>
            </a:r>
            <a:endParaRPr lang="en-US" sz="4400" dirty="0">
              <a:solidFill>
                <a:srgbClr val="E31170"/>
              </a:solidFill>
              <a:latin typeface="+mj-lt"/>
              <a:ea typeface="+mj-ea"/>
              <a:cs typeface="+mj-cs"/>
            </a:endParaRP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4062855"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912C956C-B793-4394-B693-F01C2DFC21EF}"/>
              </a:ext>
            </a:extLst>
          </p:cNvPr>
          <p:cNvSpPr txBox="1"/>
          <p:nvPr/>
        </p:nvSpPr>
        <p:spPr>
          <a:xfrm>
            <a:off x="4590593" y="1419378"/>
            <a:ext cx="4898911" cy="4720203"/>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800" dirty="0">
                <a:solidFill>
                  <a:srgbClr val="002060"/>
                </a:solidFill>
                <a:sym typeface="Trebuchet MS"/>
              </a:rPr>
              <a:t>The 19</a:t>
            </a:r>
            <a:r>
              <a:rPr lang="en-US" sz="2800" baseline="30000" dirty="0">
                <a:solidFill>
                  <a:srgbClr val="002060"/>
                </a:solidFill>
                <a:sym typeface="Trebuchet MS"/>
              </a:rPr>
              <a:t>th </a:t>
            </a:r>
            <a:r>
              <a:rPr lang="en-US" sz="2800" dirty="0">
                <a:solidFill>
                  <a:srgbClr val="002060"/>
                </a:solidFill>
                <a:sym typeface="Trebuchet MS"/>
              </a:rPr>
              <a:t>century  biologist Charles Darwin thought that the mind was just the activity of the brain. </a:t>
            </a:r>
          </a:p>
          <a:p>
            <a:pPr defTabSz="914400">
              <a:lnSpc>
                <a:spcPct val="90000"/>
              </a:lnSpc>
              <a:spcAft>
                <a:spcPts val="600"/>
              </a:spcAft>
            </a:pPr>
            <a:endParaRPr lang="en-US" sz="2800" dirty="0">
              <a:solidFill>
                <a:srgbClr val="002060"/>
              </a:solidFill>
              <a:sym typeface="Trebuchet MS"/>
            </a:endParaRPr>
          </a:p>
          <a:p>
            <a:pPr indent="-228600" defTabSz="914400">
              <a:lnSpc>
                <a:spcPct val="90000"/>
              </a:lnSpc>
              <a:spcAft>
                <a:spcPts val="600"/>
              </a:spcAft>
              <a:buFont typeface="Arial" panose="020B0604020202020204" pitchFamily="34" charset="0"/>
              <a:buChar char="•"/>
            </a:pPr>
            <a:r>
              <a:rPr lang="en-US" sz="2800" dirty="0">
                <a:solidFill>
                  <a:srgbClr val="002060"/>
                </a:solidFill>
                <a:sym typeface="Trebuchet MS"/>
              </a:rPr>
              <a:t>He thought that there  was no fundamental difference  between human and animal  minds: we could study the  evolution of mind just like we  study the evolution of bodies.</a:t>
            </a:r>
          </a:p>
          <a:p>
            <a:pPr indent="-228600" defTabSz="914400">
              <a:lnSpc>
                <a:spcPct val="90000"/>
              </a:lnSpc>
              <a:spcAft>
                <a:spcPts val="600"/>
              </a:spcAft>
              <a:buFont typeface="Arial" panose="020B0604020202020204" pitchFamily="34" charset="0"/>
              <a:buChar char="•"/>
            </a:pPr>
            <a:endParaRPr lang="en-US" dirty="0">
              <a:solidFill>
                <a:srgbClr val="000000"/>
              </a:solidFill>
            </a:endParaRPr>
          </a:p>
        </p:txBody>
      </p:sp>
      <p:pic>
        <p:nvPicPr>
          <p:cNvPr id="10" name="Picture 9" descr="A drawing of a bird&#10;&#10;Description generated with high confidence">
            <a:extLst>
              <a:ext uri="{FF2B5EF4-FFF2-40B4-BE49-F238E27FC236}">
                <a16:creationId xmlns:a16="http://schemas.microsoft.com/office/drawing/2014/main" id="{F04FB6E7-9362-4293-9789-E2A5EB645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pic>
        <p:nvPicPr>
          <p:cNvPr id="9" name="Picture 8" descr="A picture of scientist Charles Darwin.&#10;&#10;Description automatically generated">
            <a:extLst>
              <a:ext uri="{FF2B5EF4-FFF2-40B4-BE49-F238E27FC236}">
                <a16:creationId xmlns:a16="http://schemas.microsoft.com/office/drawing/2014/main" id="{4A0DABBE-2E6D-4D5C-B055-F75F68636B4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2217" y="1437474"/>
            <a:ext cx="2952990" cy="4003252"/>
          </a:xfrm>
          <a:prstGeom prst="rect">
            <a:avLst/>
          </a:prstGeom>
        </p:spPr>
      </p:pic>
    </p:spTree>
    <p:extLst>
      <p:ext uri="{BB962C8B-B14F-4D97-AF65-F5344CB8AC3E}">
        <p14:creationId xmlns:p14="http://schemas.microsoft.com/office/powerpoint/2010/main" val="4251583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26" name="Picture 25" descr="A drawing of a bird&#10;&#10;Description generated with high confidence">
            <a:extLst>
              <a:ext uri="{FF2B5EF4-FFF2-40B4-BE49-F238E27FC236}">
                <a16:creationId xmlns:a16="http://schemas.microsoft.com/office/drawing/2014/main" id="{366C26BC-CC69-4822-9C6C-C5512C13F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sp>
        <p:nvSpPr>
          <p:cNvPr id="340" name="Google Shape;340;p42"/>
          <p:cNvSpPr txBox="1">
            <a:spLocks noGrp="1"/>
          </p:cNvSpPr>
          <p:nvPr>
            <p:ph type="title"/>
          </p:nvPr>
        </p:nvSpPr>
        <p:spPr>
          <a:xfrm>
            <a:off x="1917882" y="876335"/>
            <a:ext cx="6765200" cy="1077050"/>
          </a:xfrm>
          <a:prstGeom prst="rect">
            <a:avLst/>
          </a:prstGeom>
          <a:noFill/>
          <a:ln>
            <a:noFill/>
          </a:ln>
        </p:spPr>
        <p:txBody>
          <a:bodyPr spcFirstLastPara="1" vert="horz" wrap="square" lIns="74290" tIns="37131" rIns="74290" bIns="37131" rtlCol="0" anchor="ctr" anchorCtr="0">
            <a:noAutofit/>
          </a:bodyPr>
          <a:lstStyle/>
          <a:p>
            <a:pPr>
              <a:spcBef>
                <a:spcPts val="0"/>
              </a:spcBef>
              <a:buClr>
                <a:srgbClr val="231F20"/>
              </a:buClr>
              <a:buSzPts val="3000"/>
            </a:pPr>
            <a:r>
              <a:rPr lang="en" sz="3250" b="1" dirty="0">
                <a:solidFill>
                  <a:srgbClr val="E31170"/>
                </a:solidFill>
                <a:latin typeface="Trebuchet MS"/>
                <a:ea typeface="Trebuchet MS"/>
                <a:cs typeface="Trebuchet MS"/>
                <a:sym typeface="Trebuchet MS"/>
              </a:rPr>
              <a:t>If the mind is the brain, what features of the  brain matter?</a:t>
            </a:r>
            <a:br>
              <a:rPr lang="en" sz="3250" b="1" dirty="0">
                <a:solidFill>
                  <a:srgbClr val="000000"/>
                </a:solidFill>
                <a:latin typeface="Trebuchet MS"/>
                <a:ea typeface="Trebuchet MS"/>
                <a:cs typeface="Trebuchet MS"/>
                <a:sym typeface="Trebuchet MS"/>
              </a:rPr>
            </a:br>
            <a:endParaRPr sz="3250" b="1" dirty="0">
              <a:solidFill>
                <a:schemeClr val="dk1"/>
              </a:solidFill>
              <a:latin typeface="Trebuchet MS"/>
              <a:ea typeface="Trebuchet MS"/>
              <a:cs typeface="Trebuchet MS"/>
              <a:sym typeface="Trebuchet MS"/>
            </a:endParaRPr>
          </a:p>
        </p:txBody>
      </p:sp>
      <p:sp>
        <p:nvSpPr>
          <p:cNvPr id="341" name="Google Shape;341;p42"/>
          <p:cNvSpPr txBox="1"/>
          <p:nvPr/>
        </p:nvSpPr>
        <p:spPr>
          <a:xfrm>
            <a:off x="2215922" y="2633765"/>
            <a:ext cx="2737078" cy="1386329"/>
          </a:xfrm>
          <a:prstGeom prst="rect">
            <a:avLst/>
          </a:prstGeom>
          <a:noFill/>
          <a:ln>
            <a:noFill/>
          </a:ln>
        </p:spPr>
        <p:txBody>
          <a:bodyPr spcFirstLastPara="1" wrap="square" lIns="0" tIns="10319" rIns="0" bIns="0" anchor="t" anchorCtr="0">
            <a:noAutofit/>
          </a:bodyPr>
          <a:lstStyle/>
          <a:p>
            <a:pPr marL="13758">
              <a:lnSpc>
                <a:spcPct val="109500"/>
              </a:lnSpc>
            </a:pPr>
            <a:r>
              <a:rPr lang="en" sz="2400" dirty="0">
                <a:solidFill>
                  <a:srgbClr val="002060"/>
                </a:solidFill>
                <a:latin typeface="Arial"/>
                <a:ea typeface="Arial"/>
                <a:cs typeface="Arial"/>
                <a:sym typeface="Arial"/>
              </a:rPr>
              <a:t>Biological features,  like having certain  kinds of nerve cells?</a:t>
            </a:r>
            <a:endParaRPr sz="2400" dirty="0">
              <a:solidFill>
                <a:srgbClr val="002060"/>
              </a:solidFill>
              <a:latin typeface="Arial"/>
              <a:ea typeface="Arial"/>
              <a:cs typeface="Arial"/>
              <a:sym typeface="Arial"/>
            </a:endParaRPr>
          </a:p>
        </p:txBody>
      </p:sp>
      <p:sp>
        <p:nvSpPr>
          <p:cNvPr id="352" name="Google Shape;352;p42"/>
          <p:cNvSpPr txBox="1"/>
          <p:nvPr/>
        </p:nvSpPr>
        <p:spPr>
          <a:xfrm>
            <a:off x="5673080" y="2153963"/>
            <a:ext cx="2206026" cy="1656241"/>
          </a:xfrm>
          <a:prstGeom prst="rect">
            <a:avLst/>
          </a:prstGeom>
          <a:noFill/>
          <a:ln>
            <a:noFill/>
          </a:ln>
        </p:spPr>
        <p:txBody>
          <a:bodyPr spcFirstLastPara="1" wrap="square" lIns="0" tIns="10319" rIns="0" bIns="0" anchor="t" anchorCtr="0">
            <a:noAutofit/>
          </a:bodyPr>
          <a:lstStyle/>
          <a:p>
            <a:pPr marL="13758">
              <a:lnSpc>
                <a:spcPct val="109500"/>
              </a:lnSpc>
            </a:pPr>
            <a:r>
              <a:rPr lang="en" sz="2400" dirty="0">
                <a:solidFill>
                  <a:srgbClr val="002060"/>
                </a:solidFill>
                <a:latin typeface="Arial"/>
                <a:ea typeface="Arial"/>
                <a:cs typeface="Arial"/>
                <a:sym typeface="Arial"/>
              </a:rPr>
              <a:t>The way the brain  makes you act in  response to your  environment?</a:t>
            </a:r>
            <a:endParaRPr sz="2400" dirty="0">
              <a:solidFill>
                <a:srgbClr val="002060"/>
              </a:solidFill>
              <a:latin typeface="Arial"/>
              <a:ea typeface="Arial"/>
              <a:cs typeface="Arial"/>
              <a:sym typeface="Arial"/>
            </a:endParaRPr>
          </a:p>
        </p:txBody>
      </p:sp>
      <p:sp>
        <p:nvSpPr>
          <p:cNvPr id="360" name="Google Shape;360;p42"/>
          <p:cNvSpPr txBox="1"/>
          <p:nvPr/>
        </p:nvSpPr>
        <p:spPr>
          <a:xfrm>
            <a:off x="4160912" y="4837463"/>
            <a:ext cx="1921510" cy="1508618"/>
          </a:xfrm>
          <a:prstGeom prst="rect">
            <a:avLst/>
          </a:prstGeom>
          <a:noFill/>
          <a:ln>
            <a:noFill/>
          </a:ln>
        </p:spPr>
        <p:txBody>
          <a:bodyPr spcFirstLastPara="1" wrap="square" lIns="0" tIns="10319" rIns="0" bIns="0" anchor="t" anchorCtr="0">
            <a:noAutofit/>
          </a:bodyPr>
          <a:lstStyle/>
          <a:p>
            <a:pPr marL="13758">
              <a:lnSpc>
                <a:spcPct val="109500"/>
              </a:lnSpc>
            </a:pPr>
            <a:r>
              <a:rPr lang="en" sz="2400" dirty="0">
                <a:solidFill>
                  <a:srgbClr val="002060"/>
                </a:solidFill>
                <a:latin typeface="Arial"/>
                <a:ea typeface="Arial"/>
                <a:cs typeface="Arial"/>
                <a:sym typeface="Arial"/>
              </a:rPr>
              <a:t>The way the  brain processes  information?</a:t>
            </a:r>
            <a:endParaRPr sz="2400" dirty="0">
              <a:solidFill>
                <a:srgbClr val="002060"/>
              </a:solidFill>
              <a:latin typeface="Arial"/>
              <a:ea typeface="Arial"/>
              <a:cs typeface="Arial"/>
              <a:sym typeface="Arial"/>
            </a:endParaRPr>
          </a:p>
        </p:txBody>
      </p:sp>
      <p:pic>
        <p:nvPicPr>
          <p:cNvPr id="3" name="Picture 2">
            <a:extLst>
              <a:ext uri="{FF2B5EF4-FFF2-40B4-BE49-F238E27FC236}">
                <a16:creationId xmlns:a16="http://schemas.microsoft.com/office/drawing/2014/main" id="{21CC2ADD-04F2-40D0-A940-3539B91B4D6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6344" y="2507234"/>
            <a:ext cx="1691313" cy="1843531"/>
          </a:xfrm>
          <a:prstGeom prst="rect">
            <a:avLst/>
          </a:prstGeom>
        </p:spPr>
      </p:pic>
      <p:pic>
        <p:nvPicPr>
          <p:cNvPr id="6" name="Graphic 5" descr="Run">
            <a:extLst>
              <a:ext uri="{FF2B5EF4-FFF2-40B4-BE49-F238E27FC236}">
                <a16:creationId xmlns:a16="http://schemas.microsoft.com/office/drawing/2014/main" id="{FF6F7FC9-0AEF-4FB7-AA78-9E110AF7BB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1492" y="2880798"/>
            <a:ext cx="1214460" cy="12144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32B249-D056-4BCD-8D3D-F4B13C71787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609587" y="2821770"/>
            <a:ext cx="853158" cy="1214460"/>
          </a:xfrm>
          <a:prstGeom prst="rect">
            <a:avLst/>
          </a:prstGeom>
        </p:spPr>
      </p:pic>
      <p:pic>
        <p:nvPicPr>
          <p:cNvPr id="14" name="Graphic 13" descr="Brain in head">
            <a:extLst>
              <a:ext uri="{FF2B5EF4-FFF2-40B4-BE49-F238E27FC236}">
                <a16:creationId xmlns:a16="http://schemas.microsoft.com/office/drawing/2014/main" id="{D90618FE-6637-470A-88D6-1A98D16ABC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69599" y="4746115"/>
            <a:ext cx="1691313" cy="1691313"/>
          </a:xfrm>
          <a:prstGeom prst="rect">
            <a:avLst/>
          </a:prstGeom>
        </p:spPr>
      </p:pic>
      <p:pic>
        <p:nvPicPr>
          <p:cNvPr id="16" name="Graphic 15" descr="Magnifying glass">
            <a:extLst>
              <a:ext uri="{FF2B5EF4-FFF2-40B4-BE49-F238E27FC236}">
                <a16:creationId xmlns:a16="http://schemas.microsoft.com/office/drawing/2014/main" id="{320F98E2-4B7D-4D55-ACD9-E11BF065FB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56344" y="531325"/>
            <a:ext cx="1404705" cy="1404705"/>
          </a:xfrm>
          <a:prstGeom prst="rect">
            <a:avLst/>
          </a:prstGeom>
        </p:spPr>
      </p:pic>
      <p:pic>
        <p:nvPicPr>
          <p:cNvPr id="18" name="Graphic 17" descr="Question mark">
            <a:extLst>
              <a:ext uri="{FF2B5EF4-FFF2-40B4-BE49-F238E27FC236}">
                <a16:creationId xmlns:a16="http://schemas.microsoft.com/office/drawing/2014/main" id="{DC45900C-3B70-4E8A-BA37-38E6DAC1C33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47933" y="794221"/>
            <a:ext cx="554067" cy="55406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agnifying glass">
            <a:extLst>
              <a:ext uri="{FF2B5EF4-FFF2-40B4-BE49-F238E27FC236}">
                <a16:creationId xmlns:a16="http://schemas.microsoft.com/office/drawing/2014/main" id="{5FE3539B-A5CA-4E29-8DD6-CDEA713CBD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9835" y="136844"/>
            <a:ext cx="1404705" cy="1404705"/>
          </a:xfrm>
          <a:prstGeom prst="rect">
            <a:avLst/>
          </a:prstGeom>
        </p:spPr>
      </p:pic>
      <p:sp>
        <p:nvSpPr>
          <p:cNvPr id="3" name="Content Placeholder 2">
            <a:extLst>
              <a:ext uri="{FF2B5EF4-FFF2-40B4-BE49-F238E27FC236}">
                <a16:creationId xmlns:a16="http://schemas.microsoft.com/office/drawing/2014/main" id="{831A8868-92BF-4FCC-AC7A-F89C1BEC5FA5}"/>
              </a:ext>
            </a:extLst>
          </p:cNvPr>
          <p:cNvSpPr>
            <a:spLocks noGrp="1"/>
          </p:cNvSpPr>
          <p:nvPr>
            <p:ph idx="1"/>
          </p:nvPr>
        </p:nvSpPr>
        <p:spPr>
          <a:xfrm>
            <a:off x="348516" y="1460721"/>
            <a:ext cx="3031512" cy="1834173"/>
          </a:xfrm>
        </p:spPr>
        <p:txBody>
          <a:bodyPr>
            <a:normAutofit/>
          </a:bodyPr>
          <a:lstStyle/>
          <a:p>
            <a:pPr marL="0" indent="0">
              <a:buNone/>
            </a:pPr>
            <a:r>
              <a:rPr lang="en-GB" dirty="0">
                <a:solidFill>
                  <a:srgbClr val="002060"/>
                </a:solidFill>
              </a:rPr>
              <a:t>Fish search for food and flee from danger in their environment.</a:t>
            </a:r>
          </a:p>
        </p:txBody>
      </p:sp>
      <p:pic>
        <p:nvPicPr>
          <p:cNvPr id="4" name="Graphic 3" descr="Question mark">
            <a:extLst>
              <a:ext uri="{FF2B5EF4-FFF2-40B4-BE49-F238E27FC236}">
                <a16:creationId xmlns:a16="http://schemas.microsoft.com/office/drawing/2014/main" id="{D64DB7DE-7A33-4C4F-A641-C4474CE8DD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0512" y="397110"/>
            <a:ext cx="554067" cy="554067"/>
          </a:xfrm>
          <a:prstGeom prst="rect">
            <a:avLst/>
          </a:prstGeom>
        </p:spPr>
      </p:pic>
      <p:pic>
        <p:nvPicPr>
          <p:cNvPr id="6" name="Picture 5" descr="A drawing of a bird&#10;&#10;Description generated with high confidence">
            <a:extLst>
              <a:ext uri="{FF2B5EF4-FFF2-40B4-BE49-F238E27FC236}">
                <a16:creationId xmlns:a16="http://schemas.microsoft.com/office/drawing/2014/main" id="{EF165274-508F-48AD-919D-A21E379AB0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pic>
        <p:nvPicPr>
          <p:cNvPr id="10" name="Picture 9" descr="A picture of a clown fish. ">
            <a:extLst>
              <a:ext uri="{FF2B5EF4-FFF2-40B4-BE49-F238E27FC236}">
                <a16:creationId xmlns:a16="http://schemas.microsoft.com/office/drawing/2014/main" id="{62F35E8F-EBAE-4919-A1DB-5682677D63C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753442">
            <a:off x="3615200" y="839196"/>
            <a:ext cx="3070315" cy="19261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id="{CCEF624E-DC94-4855-9F3A-DD27187BF840}"/>
              </a:ext>
            </a:extLst>
          </p:cNvPr>
          <p:cNvSpPr txBox="1"/>
          <p:nvPr/>
        </p:nvSpPr>
        <p:spPr>
          <a:xfrm>
            <a:off x="7017434" y="1182231"/>
            <a:ext cx="2473302" cy="2246769"/>
          </a:xfrm>
          <a:prstGeom prst="rect">
            <a:avLst/>
          </a:prstGeom>
          <a:noFill/>
        </p:spPr>
        <p:txBody>
          <a:bodyPr wrap="square" rtlCol="0">
            <a:spAutoFit/>
          </a:bodyPr>
          <a:lstStyle/>
          <a:p>
            <a:r>
              <a:rPr lang="en-GB" sz="2800" dirty="0">
                <a:solidFill>
                  <a:srgbClr val="002060"/>
                </a:solidFill>
              </a:rPr>
              <a:t>But biologically they are very different from us. </a:t>
            </a:r>
          </a:p>
          <a:p>
            <a:r>
              <a:rPr lang="en-GB" sz="2800" dirty="0">
                <a:solidFill>
                  <a:srgbClr val="002060"/>
                </a:solidFill>
              </a:rPr>
              <a:t>Can fish think? </a:t>
            </a:r>
          </a:p>
        </p:txBody>
      </p:sp>
      <p:sp>
        <p:nvSpPr>
          <p:cNvPr id="12" name="TextBox 11">
            <a:extLst>
              <a:ext uri="{FF2B5EF4-FFF2-40B4-BE49-F238E27FC236}">
                <a16:creationId xmlns:a16="http://schemas.microsoft.com/office/drawing/2014/main" id="{AB3439C9-176F-4227-B8D2-619B22C99275}"/>
              </a:ext>
            </a:extLst>
          </p:cNvPr>
          <p:cNvSpPr txBox="1"/>
          <p:nvPr/>
        </p:nvSpPr>
        <p:spPr>
          <a:xfrm>
            <a:off x="583502" y="4077072"/>
            <a:ext cx="3217370" cy="1815882"/>
          </a:xfrm>
          <a:prstGeom prst="rect">
            <a:avLst/>
          </a:prstGeom>
          <a:noFill/>
        </p:spPr>
        <p:txBody>
          <a:bodyPr wrap="square" rtlCol="0">
            <a:spAutoFit/>
          </a:bodyPr>
          <a:lstStyle/>
          <a:p>
            <a:r>
              <a:rPr lang="en-GB" sz="2800" dirty="0">
                <a:solidFill>
                  <a:srgbClr val="002060"/>
                </a:solidFill>
              </a:rPr>
              <a:t>A computer might process information just like our brain does. </a:t>
            </a:r>
          </a:p>
        </p:txBody>
      </p:sp>
      <p:sp>
        <p:nvSpPr>
          <p:cNvPr id="13" name="TextBox 12">
            <a:extLst>
              <a:ext uri="{FF2B5EF4-FFF2-40B4-BE49-F238E27FC236}">
                <a16:creationId xmlns:a16="http://schemas.microsoft.com/office/drawing/2014/main" id="{173A6EB4-96E7-4053-ACD0-5B08CF08D91F}"/>
              </a:ext>
            </a:extLst>
          </p:cNvPr>
          <p:cNvSpPr txBox="1"/>
          <p:nvPr/>
        </p:nvSpPr>
        <p:spPr>
          <a:xfrm>
            <a:off x="7017434" y="4212358"/>
            <a:ext cx="1993234" cy="1815882"/>
          </a:xfrm>
          <a:prstGeom prst="rect">
            <a:avLst/>
          </a:prstGeom>
          <a:noFill/>
        </p:spPr>
        <p:txBody>
          <a:bodyPr wrap="square" rtlCol="0">
            <a:spAutoFit/>
          </a:bodyPr>
          <a:lstStyle/>
          <a:p>
            <a:r>
              <a:rPr lang="en-GB" sz="2800" dirty="0">
                <a:solidFill>
                  <a:srgbClr val="002060"/>
                </a:solidFill>
              </a:rPr>
              <a:t>Could a computer be intelligent? </a:t>
            </a:r>
          </a:p>
        </p:txBody>
      </p:sp>
      <p:pic>
        <p:nvPicPr>
          <p:cNvPr id="18" name="Picture 17" descr="A desktop computer sitting on a desk with a monitor keyboard and mouse&#10;&#10;Description automatically generated">
            <a:extLst>
              <a:ext uri="{FF2B5EF4-FFF2-40B4-BE49-F238E27FC236}">
                <a16:creationId xmlns:a16="http://schemas.microsoft.com/office/drawing/2014/main" id="{930DEA28-B7EB-4793-95AA-E18EBE9D1CD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3461512" y="3576600"/>
            <a:ext cx="3088569" cy="2470855"/>
          </a:xfrm>
          <a:prstGeom prst="rect">
            <a:avLst/>
          </a:prstGeom>
        </p:spPr>
      </p:pic>
    </p:spTree>
    <p:extLst>
      <p:ext uri="{BB962C8B-B14F-4D97-AF65-F5344CB8AC3E}">
        <p14:creationId xmlns:p14="http://schemas.microsoft.com/office/powerpoint/2010/main" val="1284983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D16A8C-873C-4172-8CF6-AE1EBA3BF92D}"/>
              </a:ext>
            </a:extLst>
          </p:cNvPr>
          <p:cNvSpPr>
            <a:spLocks noGrp="1"/>
          </p:cNvSpPr>
          <p:nvPr>
            <p:ph type="subTitle" idx="1"/>
          </p:nvPr>
        </p:nvSpPr>
        <p:spPr>
          <a:xfrm>
            <a:off x="7473280" y="3212976"/>
            <a:ext cx="1876177" cy="2016224"/>
          </a:xfrm>
        </p:spPr>
        <p:txBody>
          <a:bodyPr>
            <a:normAutofit/>
          </a:bodyPr>
          <a:lstStyle/>
          <a:p>
            <a:r>
              <a:rPr lang="en-GB" sz="2925" dirty="0">
                <a:solidFill>
                  <a:schemeClr val="accent1"/>
                </a:solidFill>
              </a:rPr>
              <a:t>How does this animal look to you?</a:t>
            </a:r>
          </a:p>
        </p:txBody>
      </p:sp>
      <p:pic>
        <p:nvPicPr>
          <p:cNvPr id="5" name="Picture 4" descr="A drawing of a bird&#10;&#10;Description generated with high confidence">
            <a:extLst>
              <a:ext uri="{FF2B5EF4-FFF2-40B4-BE49-F238E27FC236}">
                <a16:creationId xmlns:a16="http://schemas.microsoft.com/office/drawing/2014/main" id="{A231D2CF-0735-426C-BFC2-CFA053160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6" name="Rectangle 5">
            <a:extLst>
              <a:ext uri="{FF2B5EF4-FFF2-40B4-BE49-F238E27FC236}">
                <a16:creationId xmlns:a16="http://schemas.microsoft.com/office/drawing/2014/main" id="{1CD53CD9-B0DE-42CF-AA0B-D73F2BF29084}"/>
              </a:ext>
            </a:extLst>
          </p:cNvPr>
          <p:cNvSpPr/>
          <p:nvPr/>
        </p:nvSpPr>
        <p:spPr>
          <a:xfrm>
            <a:off x="704528" y="332656"/>
            <a:ext cx="4968552" cy="1299807"/>
          </a:xfrm>
          <a:prstGeom prst="rect">
            <a:avLst/>
          </a:prstGeom>
          <a:gradFill>
            <a:gsLst>
              <a:gs pos="0">
                <a:schemeClr val="accent1">
                  <a:lumMod val="0"/>
                  <a:lumOff val="100000"/>
                </a:schemeClr>
              </a:gs>
              <a:gs pos="14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Animal</a:t>
            </a:r>
            <a:r>
              <a:rPr lang="en-GB" dirty="0"/>
              <a:t> </a:t>
            </a:r>
            <a:r>
              <a:rPr lang="en-GB" sz="2800" dirty="0"/>
              <a:t>Behaviour</a:t>
            </a:r>
          </a:p>
        </p:txBody>
      </p:sp>
      <p:pic>
        <p:nvPicPr>
          <p:cNvPr id="7" name="Picture 6" descr="A picture containing animal, mammal, dog, cat&#10;&#10;Description automatically generated">
            <a:extLst>
              <a:ext uri="{FF2B5EF4-FFF2-40B4-BE49-F238E27FC236}">
                <a16:creationId xmlns:a16="http://schemas.microsoft.com/office/drawing/2014/main" id="{2C6BB5EC-EADC-4520-903C-162DFEF66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52" y="2022279"/>
            <a:ext cx="6480721" cy="4253601"/>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318611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C98C27-BF6B-40B6-8690-69E3C9D6AEA4}"/>
              </a:ext>
            </a:extLst>
          </p:cNvPr>
          <p:cNvSpPr txBox="1"/>
          <p:nvPr/>
        </p:nvSpPr>
        <p:spPr>
          <a:xfrm>
            <a:off x="7545287" y="2709058"/>
            <a:ext cx="1844095" cy="2092881"/>
          </a:xfrm>
          <a:prstGeom prst="rect">
            <a:avLst/>
          </a:prstGeom>
          <a:noFill/>
        </p:spPr>
        <p:txBody>
          <a:bodyPr wrap="square" rtlCol="0">
            <a:spAutoFit/>
          </a:bodyPr>
          <a:lstStyle/>
          <a:p>
            <a:pPr algn="ctr"/>
            <a:r>
              <a:rPr lang="en-GB" sz="1463" dirty="0"/>
              <a:t> </a:t>
            </a:r>
            <a:r>
              <a:rPr lang="en-GB" sz="3250" dirty="0">
                <a:solidFill>
                  <a:schemeClr val="accent1"/>
                </a:solidFill>
              </a:rPr>
              <a:t>An animal may look </a:t>
            </a:r>
            <a:r>
              <a:rPr lang="en-GB" sz="3250" b="1" dirty="0">
                <a:solidFill>
                  <a:srgbClr val="C00000"/>
                </a:solidFill>
              </a:rPr>
              <a:t>angry</a:t>
            </a:r>
            <a:r>
              <a:rPr lang="en-GB" sz="3250" dirty="0">
                <a:solidFill>
                  <a:schemeClr val="accent1"/>
                </a:solidFill>
              </a:rPr>
              <a:t>... </a:t>
            </a:r>
            <a:endParaRPr lang="en-GB" sz="1463" dirty="0">
              <a:solidFill>
                <a:schemeClr val="accent1"/>
              </a:solidFill>
            </a:endParaRPr>
          </a:p>
        </p:txBody>
      </p:sp>
      <p:pic>
        <p:nvPicPr>
          <p:cNvPr id="10" name="Picture 9" descr="A drawing of a bird&#10;&#10;Description generated with high confidence">
            <a:extLst>
              <a:ext uri="{FF2B5EF4-FFF2-40B4-BE49-F238E27FC236}">
                <a16:creationId xmlns:a16="http://schemas.microsoft.com/office/drawing/2014/main" id="{0C63B66B-FD56-42C2-A908-DA28B1B2F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11" name="Rectangle 10">
            <a:extLst>
              <a:ext uri="{FF2B5EF4-FFF2-40B4-BE49-F238E27FC236}">
                <a16:creationId xmlns:a16="http://schemas.microsoft.com/office/drawing/2014/main" id="{41018736-9C10-44D1-9C91-6FFFE0CE36FB}"/>
              </a:ext>
            </a:extLst>
          </p:cNvPr>
          <p:cNvSpPr/>
          <p:nvPr/>
        </p:nvSpPr>
        <p:spPr>
          <a:xfrm>
            <a:off x="674826" y="332656"/>
            <a:ext cx="4968552" cy="1299807"/>
          </a:xfrm>
          <a:prstGeom prst="rect">
            <a:avLst/>
          </a:prstGeom>
          <a:gradFill>
            <a:gsLst>
              <a:gs pos="0">
                <a:schemeClr val="accent1">
                  <a:lumMod val="0"/>
                  <a:lumOff val="100000"/>
                </a:schemeClr>
              </a:gs>
              <a:gs pos="14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Animal</a:t>
            </a:r>
            <a:r>
              <a:rPr lang="en-GB" dirty="0"/>
              <a:t> </a:t>
            </a:r>
            <a:r>
              <a:rPr lang="en-GB" sz="2800" dirty="0"/>
              <a:t>Behaviour</a:t>
            </a:r>
          </a:p>
        </p:txBody>
      </p:sp>
      <p:pic>
        <p:nvPicPr>
          <p:cNvPr id="6" name="Picture 5" descr="A picture containing animal, mammal, dog, cat&#10;&#10;Description automatically generated">
            <a:extLst>
              <a:ext uri="{FF2B5EF4-FFF2-40B4-BE49-F238E27FC236}">
                <a16:creationId xmlns:a16="http://schemas.microsoft.com/office/drawing/2014/main" id="{893393A1-536E-442E-B775-A6FAC0CA3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052" y="2022279"/>
            <a:ext cx="6480721" cy="4253601"/>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902447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579119-9F81-439E-B2DC-ED1B52C77F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9653" y="2192208"/>
            <a:ext cx="4525874" cy="3166527"/>
          </a:xfrm>
          <a:prstGeom prst="rect">
            <a:avLst/>
          </a:prstGeom>
          <a:effectLst>
            <a:glow rad="101600">
              <a:schemeClr val="accent4">
                <a:satMod val="175000"/>
                <a:alpha val="40000"/>
              </a:schemeClr>
            </a:glow>
          </a:effectLst>
        </p:spPr>
      </p:pic>
      <p:sp>
        <p:nvSpPr>
          <p:cNvPr id="6" name="TextBox 5">
            <a:extLst>
              <a:ext uri="{FF2B5EF4-FFF2-40B4-BE49-F238E27FC236}">
                <a16:creationId xmlns:a16="http://schemas.microsoft.com/office/drawing/2014/main" id="{55A16EF4-1E1A-491F-B49C-816275A09A48}"/>
              </a:ext>
            </a:extLst>
          </p:cNvPr>
          <p:cNvSpPr txBox="1"/>
          <p:nvPr/>
        </p:nvSpPr>
        <p:spPr>
          <a:xfrm>
            <a:off x="2914305" y="5757762"/>
            <a:ext cx="4680519" cy="767582"/>
          </a:xfrm>
          <a:prstGeom prst="rect">
            <a:avLst/>
          </a:prstGeom>
          <a:noFill/>
        </p:spPr>
        <p:txBody>
          <a:bodyPr wrap="square" rtlCol="0">
            <a:spAutoFit/>
          </a:bodyPr>
          <a:lstStyle/>
          <a:p>
            <a:r>
              <a:rPr lang="en-GB" sz="2925" dirty="0">
                <a:solidFill>
                  <a:schemeClr val="accent1"/>
                </a:solidFill>
              </a:rPr>
              <a:t>…when it is just </a:t>
            </a:r>
            <a:r>
              <a:rPr lang="en-GB" sz="2925" b="1" dirty="0">
                <a:solidFill>
                  <a:srgbClr val="00B050"/>
                </a:solidFill>
              </a:rPr>
              <a:t>hungry</a:t>
            </a:r>
            <a:r>
              <a:rPr lang="en-GB" sz="2925" b="1" dirty="0">
                <a:solidFill>
                  <a:schemeClr val="accent1"/>
                </a:solidFill>
              </a:rPr>
              <a:t>!</a:t>
            </a:r>
            <a:endParaRPr lang="en-GB" sz="2925" dirty="0">
              <a:solidFill>
                <a:schemeClr val="accent1"/>
              </a:solidFill>
            </a:endParaRPr>
          </a:p>
          <a:p>
            <a:endParaRPr lang="en-GB" sz="1463" dirty="0"/>
          </a:p>
        </p:txBody>
      </p:sp>
      <p:pic>
        <p:nvPicPr>
          <p:cNvPr id="9" name="Picture 8">
            <a:extLst>
              <a:ext uri="{FF2B5EF4-FFF2-40B4-BE49-F238E27FC236}">
                <a16:creationId xmlns:a16="http://schemas.microsoft.com/office/drawing/2014/main" id="{AC3D7455-BD05-4A09-A447-CF0DAB577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73" y="2133806"/>
            <a:ext cx="4680519" cy="3166528"/>
          </a:xfrm>
          <a:prstGeom prst="rect">
            <a:avLst/>
          </a:prstGeom>
          <a:effectLst>
            <a:glow rad="127000">
              <a:srgbClr val="48A8D8"/>
            </a:glow>
          </a:effectLst>
          <a:scene3d>
            <a:camera prst="orthographicFront"/>
            <a:lightRig rig="threePt" dir="t"/>
          </a:scene3d>
          <a:sp3d>
            <a:bevelB prst="relaxedInset"/>
          </a:sp3d>
        </p:spPr>
      </p:pic>
      <p:pic>
        <p:nvPicPr>
          <p:cNvPr id="10" name="Picture 9" descr="A drawing of a bird&#10;&#10;Description generated with high confidence">
            <a:extLst>
              <a:ext uri="{FF2B5EF4-FFF2-40B4-BE49-F238E27FC236}">
                <a16:creationId xmlns:a16="http://schemas.microsoft.com/office/drawing/2014/main" id="{0239CAC3-3AEC-457E-B614-871D2AC7AB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7" name="Rectangle 6">
            <a:extLst>
              <a:ext uri="{FF2B5EF4-FFF2-40B4-BE49-F238E27FC236}">
                <a16:creationId xmlns:a16="http://schemas.microsoft.com/office/drawing/2014/main" id="{286F5FAD-71BB-497D-8E45-41F9CD70DB75}"/>
              </a:ext>
            </a:extLst>
          </p:cNvPr>
          <p:cNvSpPr/>
          <p:nvPr/>
        </p:nvSpPr>
        <p:spPr>
          <a:xfrm>
            <a:off x="192508" y="332656"/>
            <a:ext cx="4968552" cy="1299807"/>
          </a:xfrm>
          <a:prstGeom prst="rect">
            <a:avLst/>
          </a:prstGeom>
          <a:gradFill>
            <a:gsLst>
              <a:gs pos="0">
                <a:schemeClr val="accent1">
                  <a:lumMod val="0"/>
                  <a:lumOff val="100000"/>
                </a:schemeClr>
              </a:gs>
              <a:gs pos="14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Animal</a:t>
            </a:r>
            <a:r>
              <a:rPr lang="en-GB" dirty="0"/>
              <a:t> </a:t>
            </a:r>
            <a:r>
              <a:rPr lang="en-GB" sz="2800" dirty="0"/>
              <a:t>Behaviour</a:t>
            </a:r>
          </a:p>
        </p:txBody>
      </p:sp>
    </p:spTree>
    <p:extLst>
      <p:ext uri="{BB962C8B-B14F-4D97-AF65-F5344CB8AC3E}">
        <p14:creationId xmlns:p14="http://schemas.microsoft.com/office/powerpoint/2010/main" val="1366283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801EEFF-DE74-44A9-A760-D5EDDAD19AF6}"/>
              </a:ext>
            </a:extLst>
          </p:cNvPr>
          <p:cNvSpPr txBox="1"/>
          <p:nvPr/>
        </p:nvSpPr>
        <p:spPr>
          <a:xfrm>
            <a:off x="320956" y="1515269"/>
            <a:ext cx="5070103" cy="3539430"/>
          </a:xfrm>
          <a:prstGeom prst="rect">
            <a:avLst/>
          </a:prstGeom>
          <a:noFill/>
        </p:spPr>
        <p:txBody>
          <a:bodyPr wrap="square" rtlCol="0">
            <a:spAutoFit/>
          </a:bodyPr>
          <a:lstStyle/>
          <a:p>
            <a:r>
              <a:rPr lang="en-GB" sz="2800" dirty="0">
                <a:solidFill>
                  <a:srgbClr val="002060"/>
                </a:solidFill>
              </a:rPr>
              <a:t>So when we are designing experiments with animals: </a:t>
            </a:r>
          </a:p>
          <a:p>
            <a:pPr marL="232172" indent="-232172">
              <a:buFont typeface="Arial" panose="020B0604020202020204" pitchFamily="34" charset="0"/>
              <a:buChar char="•"/>
            </a:pPr>
            <a:r>
              <a:rPr lang="en-GB" sz="2800" dirty="0">
                <a:solidFill>
                  <a:srgbClr val="002060"/>
                </a:solidFill>
              </a:rPr>
              <a:t>We must not assume that animals feel a certain way, just because their behaviour looks similar to human behaviour.  </a:t>
            </a:r>
          </a:p>
          <a:p>
            <a:pPr marL="232172" indent="-232172">
              <a:buFont typeface="Arial" panose="020B0604020202020204" pitchFamily="34" charset="0"/>
              <a:buChar char="•"/>
            </a:pPr>
            <a:r>
              <a:rPr lang="en-GB" sz="2800" dirty="0">
                <a:solidFill>
                  <a:srgbClr val="002060"/>
                </a:solidFill>
              </a:rPr>
              <a:t>We need to know more about how their minds work.</a:t>
            </a:r>
          </a:p>
        </p:txBody>
      </p:sp>
      <p:pic>
        <p:nvPicPr>
          <p:cNvPr id="10" name="Picture 9">
            <a:extLst>
              <a:ext uri="{FF2B5EF4-FFF2-40B4-BE49-F238E27FC236}">
                <a16:creationId xmlns:a16="http://schemas.microsoft.com/office/drawing/2014/main" id="{2F2F7334-7108-4505-AE6C-5E0913423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1059" y="1700808"/>
            <a:ext cx="4292549" cy="2904053"/>
          </a:xfrm>
          <a:prstGeom prst="rect">
            <a:avLst/>
          </a:prstGeom>
          <a:effectLst>
            <a:glow rad="127000">
              <a:srgbClr val="48A8D8"/>
            </a:glow>
          </a:effectLst>
          <a:scene3d>
            <a:camera prst="orthographicFront"/>
            <a:lightRig rig="threePt" dir="t"/>
          </a:scene3d>
          <a:sp3d>
            <a:bevelB prst="relaxedInset"/>
          </a:sp3d>
        </p:spPr>
      </p:pic>
      <p:sp>
        <p:nvSpPr>
          <p:cNvPr id="11" name="TextBox 10">
            <a:extLst>
              <a:ext uri="{FF2B5EF4-FFF2-40B4-BE49-F238E27FC236}">
                <a16:creationId xmlns:a16="http://schemas.microsoft.com/office/drawing/2014/main" id="{E249C4DF-42F8-4DF8-945D-C52156A8FAC1}"/>
              </a:ext>
            </a:extLst>
          </p:cNvPr>
          <p:cNvSpPr txBox="1"/>
          <p:nvPr/>
        </p:nvSpPr>
        <p:spPr>
          <a:xfrm>
            <a:off x="425054" y="5301208"/>
            <a:ext cx="9055891" cy="954107"/>
          </a:xfrm>
          <a:prstGeom prst="rect">
            <a:avLst/>
          </a:prstGeom>
          <a:noFill/>
        </p:spPr>
        <p:txBody>
          <a:bodyPr wrap="square" rtlCol="0">
            <a:spAutoFit/>
          </a:bodyPr>
          <a:lstStyle/>
          <a:p>
            <a:r>
              <a:rPr lang="en-GB" sz="2800" dirty="0">
                <a:solidFill>
                  <a:schemeClr val="accent2"/>
                </a:solidFill>
              </a:rPr>
              <a:t>Or we could make the mistake of thinking that all animals think and behave in the same ways we do!</a:t>
            </a:r>
          </a:p>
        </p:txBody>
      </p:sp>
      <p:pic>
        <p:nvPicPr>
          <p:cNvPr id="12" name="Picture 11" descr="A drawing of a bird&#10;&#10;Description generated with high confidence">
            <a:extLst>
              <a:ext uri="{FF2B5EF4-FFF2-40B4-BE49-F238E27FC236}">
                <a16:creationId xmlns:a16="http://schemas.microsoft.com/office/drawing/2014/main" id="{2C139D63-EB0B-46F1-8F06-083D51565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8" name="Rectangle 7">
            <a:extLst>
              <a:ext uri="{FF2B5EF4-FFF2-40B4-BE49-F238E27FC236}">
                <a16:creationId xmlns:a16="http://schemas.microsoft.com/office/drawing/2014/main" id="{35C35E0E-A261-4676-BB6C-0D2DE1D37384}"/>
              </a:ext>
            </a:extLst>
          </p:cNvPr>
          <p:cNvSpPr/>
          <p:nvPr/>
        </p:nvSpPr>
        <p:spPr>
          <a:xfrm>
            <a:off x="344488" y="332657"/>
            <a:ext cx="4824536" cy="936104"/>
          </a:xfrm>
          <a:prstGeom prst="rect">
            <a:avLst/>
          </a:prstGeom>
          <a:gradFill>
            <a:gsLst>
              <a:gs pos="0">
                <a:schemeClr val="accent1">
                  <a:lumMod val="0"/>
                  <a:lumOff val="100000"/>
                </a:schemeClr>
              </a:gs>
              <a:gs pos="14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Animal</a:t>
            </a:r>
            <a:r>
              <a:rPr lang="en-GB" dirty="0"/>
              <a:t> </a:t>
            </a:r>
            <a:r>
              <a:rPr lang="en-GB" sz="2800" dirty="0"/>
              <a:t>Behaviour</a:t>
            </a:r>
          </a:p>
        </p:txBody>
      </p:sp>
    </p:spTree>
    <p:extLst>
      <p:ext uri="{BB962C8B-B14F-4D97-AF65-F5344CB8AC3E}">
        <p14:creationId xmlns:p14="http://schemas.microsoft.com/office/powerpoint/2010/main" val="3372023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dog, nature&#10;&#10;Description generated with high confidence">
            <a:extLst>
              <a:ext uri="{FF2B5EF4-FFF2-40B4-BE49-F238E27FC236}">
                <a16:creationId xmlns:a16="http://schemas.microsoft.com/office/drawing/2014/main" id="{32FBDFA2-3637-4F2F-90FB-70C4D1D33DE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44488" y="2025001"/>
            <a:ext cx="5760640" cy="4320480"/>
          </a:xfrm>
          <a:effectLst>
            <a:glow rad="139700">
              <a:schemeClr val="accent2">
                <a:satMod val="175000"/>
                <a:alpha val="40000"/>
              </a:schemeClr>
            </a:glow>
          </a:effectLst>
        </p:spPr>
      </p:pic>
      <p:sp>
        <p:nvSpPr>
          <p:cNvPr id="14" name="TextBox 13">
            <a:extLst>
              <a:ext uri="{FF2B5EF4-FFF2-40B4-BE49-F238E27FC236}">
                <a16:creationId xmlns:a16="http://schemas.microsoft.com/office/drawing/2014/main" id="{5ABEA5E2-CB6C-42E0-B260-493871D90848}"/>
              </a:ext>
            </a:extLst>
          </p:cNvPr>
          <p:cNvSpPr txBox="1"/>
          <p:nvPr/>
        </p:nvSpPr>
        <p:spPr>
          <a:xfrm>
            <a:off x="7041232" y="2204864"/>
            <a:ext cx="2320469" cy="3593291"/>
          </a:xfrm>
          <a:prstGeom prst="rect">
            <a:avLst/>
          </a:prstGeom>
          <a:noFill/>
        </p:spPr>
        <p:txBody>
          <a:bodyPr wrap="square" rtlCol="0">
            <a:spAutoFit/>
          </a:bodyPr>
          <a:lstStyle/>
          <a:p>
            <a:r>
              <a:rPr lang="en-GB" sz="3250" dirty="0">
                <a:solidFill>
                  <a:srgbClr val="002060"/>
                </a:solidFill>
              </a:rPr>
              <a:t>Being in dark, enclosed spaces makes many humans feel uneasy.</a:t>
            </a:r>
          </a:p>
        </p:txBody>
      </p:sp>
      <p:pic>
        <p:nvPicPr>
          <p:cNvPr id="8" name="Picture 7" descr="A drawing of a bird&#10;&#10;Description generated with high confidence">
            <a:extLst>
              <a:ext uri="{FF2B5EF4-FFF2-40B4-BE49-F238E27FC236}">
                <a16:creationId xmlns:a16="http://schemas.microsoft.com/office/drawing/2014/main" id="{DF9A8A83-78A0-4A28-B1F3-1C3A752D10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6" name="Rectangle 5">
            <a:extLst>
              <a:ext uri="{FF2B5EF4-FFF2-40B4-BE49-F238E27FC236}">
                <a16:creationId xmlns:a16="http://schemas.microsoft.com/office/drawing/2014/main" id="{DAB5D750-84A5-473C-8782-D4CA50C33451}"/>
              </a:ext>
            </a:extLst>
          </p:cNvPr>
          <p:cNvSpPr/>
          <p:nvPr/>
        </p:nvSpPr>
        <p:spPr>
          <a:xfrm>
            <a:off x="344488" y="332656"/>
            <a:ext cx="4968552" cy="1299807"/>
          </a:xfrm>
          <a:prstGeom prst="rect">
            <a:avLst/>
          </a:prstGeom>
          <a:gradFill>
            <a:gsLst>
              <a:gs pos="0">
                <a:schemeClr val="accent1">
                  <a:lumMod val="0"/>
                  <a:lumOff val="100000"/>
                </a:schemeClr>
              </a:gs>
              <a:gs pos="14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Animal</a:t>
            </a:r>
            <a:r>
              <a:rPr lang="en-GB" dirty="0"/>
              <a:t> </a:t>
            </a:r>
            <a:r>
              <a:rPr lang="en-GB" sz="2800" dirty="0"/>
              <a:t>Behaviour</a:t>
            </a:r>
          </a:p>
        </p:txBody>
      </p:sp>
    </p:spTree>
    <p:extLst>
      <p:ext uri="{BB962C8B-B14F-4D97-AF65-F5344CB8AC3E}">
        <p14:creationId xmlns:p14="http://schemas.microsoft.com/office/powerpoint/2010/main" val="417945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30EE30-D0C6-4FFE-8DA0-68338A0BC5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0860" y="2016622"/>
            <a:ext cx="4884273" cy="3235831"/>
          </a:xfrm>
          <a:prstGeom prst="rect">
            <a:avLst/>
          </a:prstGeom>
          <a:effectLst>
            <a:glow rad="139700">
              <a:schemeClr val="accent3">
                <a:satMod val="175000"/>
                <a:alpha val="40000"/>
              </a:schemeClr>
            </a:glow>
          </a:effectLst>
        </p:spPr>
      </p:pic>
      <p:sp>
        <p:nvSpPr>
          <p:cNvPr id="5" name="TextBox 4">
            <a:extLst>
              <a:ext uri="{FF2B5EF4-FFF2-40B4-BE49-F238E27FC236}">
                <a16:creationId xmlns:a16="http://schemas.microsoft.com/office/drawing/2014/main" id="{5AC93FA8-1120-4594-ABA6-B15572CB4DC9}"/>
              </a:ext>
            </a:extLst>
          </p:cNvPr>
          <p:cNvSpPr txBox="1"/>
          <p:nvPr/>
        </p:nvSpPr>
        <p:spPr>
          <a:xfrm>
            <a:off x="518516" y="1844825"/>
            <a:ext cx="3786411" cy="4626331"/>
          </a:xfrm>
          <a:prstGeom prst="rect">
            <a:avLst/>
          </a:prstGeom>
          <a:noFill/>
        </p:spPr>
        <p:txBody>
          <a:bodyPr wrap="square" rtlCol="0">
            <a:spAutoFit/>
          </a:bodyPr>
          <a:lstStyle/>
          <a:p>
            <a:r>
              <a:rPr lang="en-GB" sz="2800" dirty="0">
                <a:solidFill>
                  <a:schemeClr val="accent2">
                    <a:lumMod val="75000"/>
                  </a:schemeClr>
                </a:solidFill>
              </a:rPr>
              <a:t>Rodents, like mice and rats, feel most comfortable in these environments. </a:t>
            </a:r>
          </a:p>
          <a:p>
            <a:endParaRPr lang="en-GB" sz="2800" dirty="0">
              <a:solidFill>
                <a:schemeClr val="accent2">
                  <a:lumMod val="75000"/>
                </a:schemeClr>
              </a:solidFill>
            </a:endParaRPr>
          </a:p>
          <a:p>
            <a:r>
              <a:rPr lang="en-GB" sz="2800" dirty="0">
                <a:solidFill>
                  <a:schemeClr val="accent2">
                    <a:lumMod val="75000"/>
                  </a:schemeClr>
                </a:solidFill>
              </a:rPr>
              <a:t>Wild rats live in burrows and tunnels, so dark, enclosed spaces are a place of safety from predators.</a:t>
            </a:r>
          </a:p>
          <a:p>
            <a:endParaRPr lang="en-GB" sz="1463" dirty="0"/>
          </a:p>
        </p:txBody>
      </p:sp>
      <p:pic>
        <p:nvPicPr>
          <p:cNvPr id="6" name="Picture 5" descr="A drawing of a bird&#10;&#10;Description generated with high confidence">
            <a:extLst>
              <a:ext uri="{FF2B5EF4-FFF2-40B4-BE49-F238E27FC236}">
                <a16:creationId xmlns:a16="http://schemas.microsoft.com/office/drawing/2014/main" id="{2D254241-5D7B-41D3-BE4A-B4E5643F5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7" name="Rectangle 6">
            <a:extLst>
              <a:ext uri="{FF2B5EF4-FFF2-40B4-BE49-F238E27FC236}">
                <a16:creationId xmlns:a16="http://schemas.microsoft.com/office/drawing/2014/main" id="{1B08ABAB-D2E2-48DF-A64D-5AD265724430}"/>
              </a:ext>
            </a:extLst>
          </p:cNvPr>
          <p:cNvSpPr/>
          <p:nvPr/>
        </p:nvSpPr>
        <p:spPr>
          <a:xfrm>
            <a:off x="344488" y="332656"/>
            <a:ext cx="4968552" cy="1299807"/>
          </a:xfrm>
          <a:prstGeom prst="rect">
            <a:avLst/>
          </a:prstGeom>
          <a:gradFill>
            <a:gsLst>
              <a:gs pos="0">
                <a:schemeClr val="accent1">
                  <a:lumMod val="0"/>
                  <a:lumOff val="100000"/>
                </a:schemeClr>
              </a:gs>
              <a:gs pos="14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Animal</a:t>
            </a:r>
            <a:r>
              <a:rPr lang="en-GB" dirty="0"/>
              <a:t> </a:t>
            </a:r>
            <a:r>
              <a:rPr lang="en-GB" sz="2800" dirty="0"/>
              <a:t>Behaviour</a:t>
            </a:r>
          </a:p>
        </p:txBody>
      </p:sp>
    </p:spTree>
    <p:extLst>
      <p:ext uri="{BB962C8B-B14F-4D97-AF65-F5344CB8AC3E}">
        <p14:creationId xmlns:p14="http://schemas.microsoft.com/office/powerpoint/2010/main" val="405335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lh5.googleusercontent.com/vun5xFc_P1ilwV9G989e4A4pD0pZyBQ-68xWlQREEYxDPgfCDo94MyGnmzquD32KTPXtjAsGbiDVEZjw15gnJSjQ95kn2NzMLDU0wJBg6pHOmNYO2bri9Dp5X4H4hXBt-taZ">
            <a:extLst>
              <a:ext uri="{FF2B5EF4-FFF2-40B4-BE49-F238E27FC236}">
                <a16:creationId xmlns:a16="http://schemas.microsoft.com/office/drawing/2014/main" id="{DB984A54-3843-4BA3-A463-4E6FF44144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67" r="-4" b="-4"/>
          <a:stretch/>
        </p:blipFill>
        <p:spPr bwMode="auto">
          <a:xfrm>
            <a:off x="5352205" y="1690689"/>
            <a:ext cx="4553795" cy="2501837"/>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KkYHo8ojqiISgXcWLZxQt8YXd4L5oz6rsGZQtilomR1ISLmdJgoARwqpFswpGxNd9pflMD7LQQmg3dgQgILzJBiDprfSkJpaU37_T_LiQw1Xvzmm6H_F0PJ35tGHM1qoevH4">
            <a:extLst>
              <a:ext uri="{FF2B5EF4-FFF2-40B4-BE49-F238E27FC236}">
                <a16:creationId xmlns:a16="http://schemas.microsoft.com/office/drawing/2014/main" id="{A818F906-5792-4FA3-9510-75B4C830B7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390" r="-1" b="-1"/>
          <a:stretch/>
        </p:blipFill>
        <p:spPr bwMode="auto">
          <a:xfrm>
            <a:off x="3892748" y="4357117"/>
            <a:ext cx="6013252" cy="2500884"/>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a:noFill/>
          <a:extLst>
            <a:ext uri="{909E8E84-426E-40DD-AFC4-6F175D3DCCD1}">
              <a14:hiddenFill xmlns:a14="http://schemas.microsoft.com/office/drawing/2010/main">
                <a:solidFill>
                  <a:srgbClr val="FFFFFF"/>
                </a:solidFill>
              </a14:hiddenFill>
            </a:ext>
          </a:extLst>
        </p:spPr>
      </p:pic>
      <p:sp>
        <p:nvSpPr>
          <p:cNvPr id="139"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6151650"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D4B7644-B6A5-44F4-A694-F2BE62F0BA86}"/>
              </a:ext>
            </a:extLst>
          </p:cNvPr>
          <p:cNvSpPr>
            <a:spLocks noGrp="1"/>
          </p:cNvSpPr>
          <p:nvPr>
            <p:ph idx="1"/>
          </p:nvPr>
        </p:nvSpPr>
        <p:spPr>
          <a:xfrm>
            <a:off x="681037" y="2015406"/>
            <a:ext cx="4141945" cy="4065986"/>
          </a:xfrm>
        </p:spPr>
        <p:txBody>
          <a:bodyPr anchor="t">
            <a:normAutofit/>
          </a:bodyPr>
          <a:lstStyle/>
          <a:p>
            <a:pPr marL="0" indent="0">
              <a:buNone/>
            </a:pPr>
            <a:r>
              <a:rPr lang="en-GB" dirty="0"/>
              <a:t>SETI - Search for Extra-Terrestrial Intelligence</a:t>
            </a:r>
          </a:p>
          <a:p>
            <a:pPr marL="0" indent="0">
              <a:buNone/>
            </a:pPr>
            <a:endParaRPr lang="en-GB" dirty="0"/>
          </a:p>
          <a:p>
            <a:pPr marL="0" indent="0">
              <a:buNone/>
            </a:pPr>
            <a:r>
              <a:rPr lang="en-GB" dirty="0"/>
              <a:t>Scientists use very powerful telescopes to look for life on other planets.</a:t>
            </a:r>
          </a:p>
        </p:txBody>
      </p:sp>
      <p:sp>
        <p:nvSpPr>
          <p:cNvPr id="4" name="TextBox 3">
            <a:extLst>
              <a:ext uri="{FF2B5EF4-FFF2-40B4-BE49-F238E27FC236}">
                <a16:creationId xmlns:a16="http://schemas.microsoft.com/office/drawing/2014/main" id="{D9B3E239-1340-4134-A758-D370B69851D7}"/>
              </a:ext>
            </a:extLst>
          </p:cNvPr>
          <p:cNvSpPr txBox="1"/>
          <p:nvPr/>
        </p:nvSpPr>
        <p:spPr>
          <a:xfrm>
            <a:off x="488504" y="375472"/>
            <a:ext cx="6552728" cy="707886"/>
          </a:xfrm>
          <a:prstGeom prst="rect">
            <a:avLst/>
          </a:prstGeom>
          <a:noFill/>
        </p:spPr>
        <p:txBody>
          <a:bodyPr wrap="square" rtlCol="0">
            <a:spAutoFit/>
          </a:bodyPr>
          <a:lstStyle/>
          <a:p>
            <a:r>
              <a:rPr lang="en-GB" sz="4000" dirty="0">
                <a:solidFill>
                  <a:srgbClr val="E31170"/>
                </a:solidFill>
              </a:rPr>
              <a:t>Life on other planets?</a:t>
            </a:r>
          </a:p>
        </p:txBody>
      </p:sp>
      <p:pic>
        <p:nvPicPr>
          <p:cNvPr id="12" name="Picture 11" descr="A drawing of a bird&#10;&#10;Description generated with high confidence">
            <a:extLst>
              <a:ext uri="{FF2B5EF4-FFF2-40B4-BE49-F238E27FC236}">
                <a16:creationId xmlns:a16="http://schemas.microsoft.com/office/drawing/2014/main" id="{D6E5AE2E-5795-405E-A6C7-6EEA19537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spTree>
    <p:extLst>
      <p:ext uri="{BB962C8B-B14F-4D97-AF65-F5344CB8AC3E}">
        <p14:creationId xmlns:p14="http://schemas.microsoft.com/office/powerpoint/2010/main" val="261338170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B51F9C-7D25-453E-B054-D6FF03626C19}"/>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92760" y="3396411"/>
            <a:ext cx="4218791" cy="2646632"/>
          </a:xfrm>
        </p:spPr>
      </p:pic>
      <p:sp>
        <p:nvSpPr>
          <p:cNvPr id="7" name="TextBox 6">
            <a:extLst>
              <a:ext uri="{FF2B5EF4-FFF2-40B4-BE49-F238E27FC236}">
                <a16:creationId xmlns:a16="http://schemas.microsoft.com/office/drawing/2014/main" id="{A524E565-E5E4-4ABF-BB70-F830D5A5C589}"/>
              </a:ext>
            </a:extLst>
          </p:cNvPr>
          <p:cNvSpPr txBox="1"/>
          <p:nvPr/>
        </p:nvSpPr>
        <p:spPr>
          <a:xfrm>
            <a:off x="498810" y="1882254"/>
            <a:ext cx="8908379" cy="954107"/>
          </a:xfrm>
          <a:prstGeom prst="rect">
            <a:avLst/>
          </a:prstGeom>
          <a:noFill/>
        </p:spPr>
        <p:txBody>
          <a:bodyPr wrap="square" rtlCol="0">
            <a:spAutoFit/>
          </a:bodyPr>
          <a:lstStyle/>
          <a:p>
            <a:pPr algn="ctr"/>
            <a:r>
              <a:rPr lang="en-GB" sz="2800" dirty="0">
                <a:solidFill>
                  <a:srgbClr val="002060"/>
                </a:solidFill>
              </a:rPr>
              <a:t>Imagine an experiment testing how well humans and rats can find their way to the end of a maze</a:t>
            </a:r>
          </a:p>
        </p:txBody>
      </p:sp>
      <p:sp>
        <p:nvSpPr>
          <p:cNvPr id="8" name="TextBox 7">
            <a:extLst>
              <a:ext uri="{FF2B5EF4-FFF2-40B4-BE49-F238E27FC236}">
                <a16:creationId xmlns:a16="http://schemas.microsoft.com/office/drawing/2014/main" id="{92B270CD-8E08-4FB4-86A0-AE5A5F4F22AF}"/>
              </a:ext>
            </a:extLst>
          </p:cNvPr>
          <p:cNvSpPr txBox="1"/>
          <p:nvPr/>
        </p:nvSpPr>
        <p:spPr>
          <a:xfrm>
            <a:off x="348401" y="3429000"/>
            <a:ext cx="2056369" cy="2492990"/>
          </a:xfrm>
          <a:prstGeom prst="rect">
            <a:avLst/>
          </a:prstGeom>
          <a:noFill/>
        </p:spPr>
        <p:txBody>
          <a:bodyPr wrap="square" rtlCol="0">
            <a:spAutoFit/>
          </a:bodyPr>
          <a:lstStyle/>
          <a:p>
            <a:r>
              <a:rPr lang="en-GB" sz="2600" dirty="0">
                <a:solidFill>
                  <a:srgbClr val="002060"/>
                </a:solidFill>
              </a:rPr>
              <a:t>A</a:t>
            </a:r>
            <a:r>
              <a:rPr lang="en-GB" sz="2600" dirty="0"/>
              <a:t> </a:t>
            </a:r>
            <a:r>
              <a:rPr lang="en-GB" sz="2600" b="1" dirty="0">
                <a:solidFill>
                  <a:srgbClr val="FFC000"/>
                </a:solidFill>
              </a:rPr>
              <a:t>HUMAN</a:t>
            </a:r>
            <a:r>
              <a:rPr lang="en-GB" sz="2600" dirty="0"/>
              <a:t> </a:t>
            </a:r>
            <a:r>
              <a:rPr lang="en-GB" sz="2600" dirty="0">
                <a:solidFill>
                  <a:srgbClr val="002060"/>
                </a:solidFill>
              </a:rPr>
              <a:t>may require a </a:t>
            </a:r>
            <a:r>
              <a:rPr lang="en-GB" sz="2600" b="1" dirty="0">
                <a:solidFill>
                  <a:srgbClr val="FFC000"/>
                </a:solidFill>
              </a:rPr>
              <a:t>WELL-LIT</a:t>
            </a:r>
            <a:r>
              <a:rPr lang="en-GB" sz="2600" dirty="0"/>
              <a:t> </a:t>
            </a:r>
            <a:r>
              <a:rPr lang="en-GB" sz="2600" dirty="0">
                <a:solidFill>
                  <a:srgbClr val="002060"/>
                </a:solidFill>
              </a:rPr>
              <a:t>environment to feel comfortable.</a:t>
            </a:r>
          </a:p>
        </p:txBody>
      </p:sp>
      <p:sp>
        <p:nvSpPr>
          <p:cNvPr id="9" name="TextBox 8">
            <a:extLst>
              <a:ext uri="{FF2B5EF4-FFF2-40B4-BE49-F238E27FC236}">
                <a16:creationId xmlns:a16="http://schemas.microsoft.com/office/drawing/2014/main" id="{D5CE68F4-60BD-44F2-A50A-792F1C7D6968}"/>
              </a:ext>
            </a:extLst>
          </p:cNvPr>
          <p:cNvSpPr txBox="1"/>
          <p:nvPr/>
        </p:nvSpPr>
        <p:spPr>
          <a:xfrm>
            <a:off x="7585530" y="3528398"/>
            <a:ext cx="2014391" cy="2492990"/>
          </a:xfrm>
          <a:prstGeom prst="rect">
            <a:avLst/>
          </a:prstGeom>
          <a:noFill/>
        </p:spPr>
        <p:txBody>
          <a:bodyPr wrap="square" rtlCol="0">
            <a:spAutoFit/>
          </a:bodyPr>
          <a:lstStyle/>
          <a:p>
            <a:r>
              <a:rPr lang="en-GB" sz="2600" dirty="0">
                <a:solidFill>
                  <a:srgbClr val="002060"/>
                </a:solidFill>
              </a:rPr>
              <a:t>A</a:t>
            </a:r>
            <a:r>
              <a:rPr lang="en-GB" sz="2600" dirty="0"/>
              <a:t> </a:t>
            </a:r>
            <a:r>
              <a:rPr lang="en-GB" sz="2600" b="1" dirty="0">
                <a:solidFill>
                  <a:srgbClr val="002060"/>
                </a:solidFill>
              </a:rPr>
              <a:t>RAT </a:t>
            </a:r>
            <a:r>
              <a:rPr lang="en-GB" sz="2600" dirty="0">
                <a:solidFill>
                  <a:srgbClr val="002060"/>
                </a:solidFill>
              </a:rPr>
              <a:t>may need a </a:t>
            </a:r>
            <a:r>
              <a:rPr lang="en-GB" sz="2600" b="1" dirty="0">
                <a:solidFill>
                  <a:srgbClr val="002060"/>
                </a:solidFill>
              </a:rPr>
              <a:t>DARKER</a:t>
            </a:r>
            <a:r>
              <a:rPr lang="en-GB" sz="2600" dirty="0"/>
              <a:t> </a:t>
            </a:r>
            <a:r>
              <a:rPr lang="en-GB" sz="2600" dirty="0">
                <a:solidFill>
                  <a:srgbClr val="002060"/>
                </a:solidFill>
              </a:rPr>
              <a:t>environment to feel comfortable.</a:t>
            </a:r>
          </a:p>
        </p:txBody>
      </p:sp>
      <p:pic>
        <p:nvPicPr>
          <p:cNvPr id="10" name="Picture 9" descr="A drawing of a bird&#10;&#10;Description generated with high confidence">
            <a:extLst>
              <a:ext uri="{FF2B5EF4-FFF2-40B4-BE49-F238E27FC236}">
                <a16:creationId xmlns:a16="http://schemas.microsoft.com/office/drawing/2014/main" id="{AD3644DF-57A1-4300-A91A-FE4ECFCB9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12" name="Rectangle 11">
            <a:extLst>
              <a:ext uri="{FF2B5EF4-FFF2-40B4-BE49-F238E27FC236}">
                <a16:creationId xmlns:a16="http://schemas.microsoft.com/office/drawing/2014/main" id="{D950F8C0-7949-4DFE-870D-FE7C86A2339E}"/>
              </a:ext>
            </a:extLst>
          </p:cNvPr>
          <p:cNvSpPr/>
          <p:nvPr/>
        </p:nvSpPr>
        <p:spPr>
          <a:xfrm>
            <a:off x="344488" y="332656"/>
            <a:ext cx="4968552" cy="1299807"/>
          </a:xfrm>
          <a:prstGeom prst="rect">
            <a:avLst/>
          </a:prstGeom>
          <a:gradFill>
            <a:gsLst>
              <a:gs pos="0">
                <a:schemeClr val="accent1">
                  <a:lumMod val="0"/>
                  <a:lumOff val="100000"/>
                </a:schemeClr>
              </a:gs>
              <a:gs pos="14000">
                <a:schemeClr val="accent1">
                  <a:lumMod val="0"/>
                  <a:lumOff val="100000"/>
                </a:schemeClr>
              </a:gs>
              <a:gs pos="100000">
                <a:schemeClr val="accent1">
                  <a:lumMod val="100000"/>
                </a:schemeClr>
              </a:gs>
            </a:gsLst>
            <a:path path="circle">
              <a:fillToRect l="50000" t="-80000" r="50000" b="18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Animal</a:t>
            </a:r>
            <a:r>
              <a:rPr lang="en-GB" dirty="0"/>
              <a:t> </a:t>
            </a:r>
            <a:r>
              <a:rPr lang="en-GB" sz="2800" dirty="0"/>
              <a:t>Behaviour</a:t>
            </a:r>
          </a:p>
        </p:txBody>
      </p:sp>
    </p:spTree>
    <p:extLst>
      <p:ext uri="{BB962C8B-B14F-4D97-AF65-F5344CB8AC3E}">
        <p14:creationId xmlns:p14="http://schemas.microsoft.com/office/powerpoint/2010/main" val="3949140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ll About Bats for Kids: Animal Videos for Children - FreeSchool">
            <a:hlinkClick r:id="" action="ppaction://media"/>
            <a:extLst>
              <a:ext uri="{FF2B5EF4-FFF2-40B4-BE49-F238E27FC236}">
                <a16:creationId xmlns:a16="http://schemas.microsoft.com/office/drawing/2014/main" id="{142AC754-ED05-4FDF-9F4E-1A3D3AC090DF}"/>
              </a:ext>
            </a:extLst>
          </p:cNvPr>
          <p:cNvPicPr>
            <a:picLocks noRot="1" noChangeAspect="1"/>
          </p:cNvPicPr>
          <p:nvPr>
            <a:videoFile r:link="rId1"/>
          </p:nvPr>
        </p:nvPicPr>
        <p:blipFill>
          <a:blip r:embed="rId4"/>
          <a:stretch>
            <a:fillRect/>
          </a:stretch>
        </p:blipFill>
        <p:spPr>
          <a:xfrm>
            <a:off x="1148875" y="1289180"/>
            <a:ext cx="7608251" cy="4279641"/>
          </a:xfrm>
          <a:prstGeom prst="rect">
            <a:avLst/>
          </a:prstGeom>
        </p:spPr>
      </p:pic>
      <p:pic>
        <p:nvPicPr>
          <p:cNvPr id="3" name="Picture 2" descr="A drawing of a bird&#10;&#10;Description generated with high confidence">
            <a:extLst>
              <a:ext uri="{FF2B5EF4-FFF2-40B4-BE49-F238E27FC236}">
                <a16:creationId xmlns:a16="http://schemas.microsoft.com/office/drawing/2014/main" id="{46440C07-2ACE-4F96-A991-EA2C09C24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Tree>
    <p:extLst>
      <p:ext uri="{BB962C8B-B14F-4D97-AF65-F5344CB8AC3E}">
        <p14:creationId xmlns:p14="http://schemas.microsoft.com/office/powerpoint/2010/main" val="50637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t, mammal, cat, animal&#10;&#10;Description generated with very high confidence">
            <a:extLst>
              <a:ext uri="{FF2B5EF4-FFF2-40B4-BE49-F238E27FC236}">
                <a16:creationId xmlns:a16="http://schemas.microsoft.com/office/drawing/2014/main" id="{81F79201-E5F4-4D1E-93ED-AF543F30616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1208" y="2923309"/>
            <a:ext cx="2940844" cy="3425825"/>
          </a:xfrm>
          <a:prstGeom prst="rect">
            <a:avLst/>
          </a:prstGeom>
          <a:effectLst>
            <a:glow rad="101600">
              <a:schemeClr val="accent5">
                <a:satMod val="175000"/>
                <a:alpha val="40000"/>
              </a:schemeClr>
            </a:glow>
          </a:effectLst>
        </p:spPr>
      </p:pic>
      <p:pic>
        <p:nvPicPr>
          <p:cNvPr id="11" name="Picture 10" descr="A picture containing animal, mammal, mouth, indoor&#10;&#10;Description generated with very high confidence">
            <a:extLst>
              <a:ext uri="{FF2B5EF4-FFF2-40B4-BE49-F238E27FC236}">
                <a16:creationId xmlns:a16="http://schemas.microsoft.com/office/drawing/2014/main" id="{2D6543E0-76D7-437F-A9DF-85426E205D9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14819" y="3789040"/>
            <a:ext cx="4127500" cy="2806700"/>
          </a:xfrm>
          <a:prstGeom prst="rect">
            <a:avLst/>
          </a:prstGeom>
          <a:effectLst>
            <a:glow rad="139700">
              <a:schemeClr val="accent2">
                <a:satMod val="175000"/>
                <a:alpha val="40000"/>
              </a:schemeClr>
            </a:glow>
          </a:effectLst>
        </p:spPr>
      </p:pic>
      <p:pic>
        <p:nvPicPr>
          <p:cNvPr id="5" name="Picture 4">
            <a:extLst>
              <a:ext uri="{FF2B5EF4-FFF2-40B4-BE49-F238E27FC236}">
                <a16:creationId xmlns:a16="http://schemas.microsoft.com/office/drawing/2014/main" id="{02286B88-E192-403B-AF98-BDA9B7138392}"/>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247988" y="1163710"/>
            <a:ext cx="4206225" cy="2806699"/>
          </a:xfrm>
          <a:prstGeom prst="rect">
            <a:avLst/>
          </a:prstGeom>
          <a:effectLst>
            <a:glow rad="63500">
              <a:schemeClr val="accent6">
                <a:satMod val="175000"/>
                <a:alpha val="40000"/>
              </a:schemeClr>
            </a:glow>
          </a:effectLst>
        </p:spPr>
      </p:pic>
      <p:sp>
        <p:nvSpPr>
          <p:cNvPr id="3" name="Speech Bubble: Rectangle with Corners Rounded 2">
            <a:extLst>
              <a:ext uri="{FF2B5EF4-FFF2-40B4-BE49-F238E27FC236}">
                <a16:creationId xmlns:a16="http://schemas.microsoft.com/office/drawing/2014/main" id="{57ECC23B-5A5B-4825-A8FE-532BD6E56548}"/>
              </a:ext>
            </a:extLst>
          </p:cNvPr>
          <p:cNvSpPr/>
          <p:nvPr/>
        </p:nvSpPr>
        <p:spPr>
          <a:xfrm>
            <a:off x="848544" y="764704"/>
            <a:ext cx="3600400" cy="1584176"/>
          </a:xfrm>
          <a:prstGeom prst="wedgeRoundRectCallout">
            <a:avLst>
              <a:gd name="adj1" fmla="val -5441"/>
              <a:gd name="adj2" fmla="val 75910"/>
              <a:gd name="adj3" fmla="val 16667"/>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innerShdw blurRad="63500" dist="50800" dir="162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3600" dirty="0"/>
              <a:t>Batty about bats!</a:t>
            </a:r>
          </a:p>
        </p:txBody>
      </p:sp>
      <p:pic>
        <p:nvPicPr>
          <p:cNvPr id="7" name="Picture 6" descr="A drawing of a bird&#10;&#10;Description generated with high confidence">
            <a:extLst>
              <a:ext uri="{FF2B5EF4-FFF2-40B4-BE49-F238E27FC236}">
                <a16:creationId xmlns:a16="http://schemas.microsoft.com/office/drawing/2014/main" id="{629CC1D7-0DFA-4F26-9854-12B34A6CD1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Tree>
    <p:extLst>
      <p:ext uri="{BB962C8B-B14F-4D97-AF65-F5344CB8AC3E}">
        <p14:creationId xmlns:p14="http://schemas.microsoft.com/office/powerpoint/2010/main" val="3132967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CD2C-EA69-42B5-94AA-F07A767A6297}"/>
              </a:ext>
            </a:extLst>
          </p:cNvPr>
          <p:cNvSpPr>
            <a:spLocks noGrp="1"/>
          </p:cNvSpPr>
          <p:nvPr>
            <p:ph type="title"/>
          </p:nvPr>
        </p:nvSpPr>
        <p:spPr/>
        <p:txBody>
          <a:bodyPr/>
          <a:lstStyle/>
          <a:p>
            <a:r>
              <a:rPr lang="en-GB" dirty="0">
                <a:solidFill>
                  <a:srgbClr val="E31170"/>
                </a:solidFill>
              </a:rPr>
              <a:t>Be a Bat Scientist! </a:t>
            </a:r>
          </a:p>
        </p:txBody>
      </p:sp>
      <p:pic>
        <p:nvPicPr>
          <p:cNvPr id="6" name="Content Placeholder 5">
            <a:extLst>
              <a:ext uri="{FF2B5EF4-FFF2-40B4-BE49-F238E27FC236}">
                <a16:creationId xmlns:a16="http://schemas.microsoft.com/office/drawing/2014/main" id="{CA6DF30B-0FEB-4801-B6BC-8E12D6F1CA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496" y="1653149"/>
            <a:ext cx="6527007" cy="4351338"/>
          </a:xfrm>
        </p:spPr>
      </p:pic>
      <p:pic>
        <p:nvPicPr>
          <p:cNvPr id="4" name="Picture 3" descr="A drawing of a bird&#10;&#10;Description generated with high confidence">
            <a:extLst>
              <a:ext uri="{FF2B5EF4-FFF2-40B4-BE49-F238E27FC236}">
                <a16:creationId xmlns:a16="http://schemas.microsoft.com/office/drawing/2014/main" id="{ECB6CA4D-59AC-41EB-84FC-5084B0900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Tree>
    <p:extLst>
      <p:ext uri="{BB962C8B-B14F-4D97-AF65-F5344CB8AC3E}">
        <p14:creationId xmlns:p14="http://schemas.microsoft.com/office/powerpoint/2010/main" val="170000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t, mammal, cat, animal&#10;&#10;Description generated with very high confidence">
            <a:extLst>
              <a:ext uri="{FF2B5EF4-FFF2-40B4-BE49-F238E27FC236}">
                <a16:creationId xmlns:a16="http://schemas.microsoft.com/office/drawing/2014/main" id="{81F79201-E5F4-4D1E-93ED-AF543F30616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1208" y="2923309"/>
            <a:ext cx="2940844" cy="3425825"/>
          </a:xfrm>
          <a:prstGeom prst="rect">
            <a:avLst/>
          </a:prstGeom>
          <a:effectLst>
            <a:glow rad="101600">
              <a:schemeClr val="accent5">
                <a:satMod val="175000"/>
                <a:alpha val="40000"/>
              </a:schemeClr>
            </a:glow>
          </a:effectLst>
        </p:spPr>
      </p:pic>
      <p:pic>
        <p:nvPicPr>
          <p:cNvPr id="11" name="Picture 10" descr="A picture containing animal, mammal, mouth, indoor&#10;&#10;Description generated with very high confidence">
            <a:extLst>
              <a:ext uri="{FF2B5EF4-FFF2-40B4-BE49-F238E27FC236}">
                <a16:creationId xmlns:a16="http://schemas.microsoft.com/office/drawing/2014/main" id="{2D6543E0-76D7-437F-A9DF-85426E205D9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14819" y="3789040"/>
            <a:ext cx="4127500" cy="2806700"/>
          </a:xfrm>
          <a:prstGeom prst="rect">
            <a:avLst/>
          </a:prstGeom>
          <a:effectLst>
            <a:glow rad="139700">
              <a:schemeClr val="accent2">
                <a:satMod val="175000"/>
                <a:alpha val="40000"/>
              </a:schemeClr>
            </a:glow>
          </a:effectLst>
        </p:spPr>
      </p:pic>
      <p:pic>
        <p:nvPicPr>
          <p:cNvPr id="5" name="Picture 4">
            <a:extLst>
              <a:ext uri="{FF2B5EF4-FFF2-40B4-BE49-F238E27FC236}">
                <a16:creationId xmlns:a16="http://schemas.microsoft.com/office/drawing/2014/main" id="{02286B88-E192-403B-AF98-BDA9B7138392}"/>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247988" y="1163710"/>
            <a:ext cx="4206225" cy="2806699"/>
          </a:xfrm>
          <a:prstGeom prst="rect">
            <a:avLst/>
          </a:prstGeom>
          <a:effectLst>
            <a:glow rad="63500">
              <a:schemeClr val="accent6">
                <a:satMod val="175000"/>
                <a:alpha val="40000"/>
              </a:schemeClr>
            </a:glow>
          </a:effectLst>
        </p:spPr>
      </p:pic>
      <p:sp>
        <p:nvSpPr>
          <p:cNvPr id="3" name="Speech Bubble: Rectangle with Corners Rounded 2">
            <a:extLst>
              <a:ext uri="{FF2B5EF4-FFF2-40B4-BE49-F238E27FC236}">
                <a16:creationId xmlns:a16="http://schemas.microsoft.com/office/drawing/2014/main" id="{57ECC23B-5A5B-4825-A8FE-532BD6E56548}"/>
              </a:ext>
            </a:extLst>
          </p:cNvPr>
          <p:cNvSpPr/>
          <p:nvPr/>
        </p:nvSpPr>
        <p:spPr>
          <a:xfrm>
            <a:off x="848544" y="764704"/>
            <a:ext cx="3600400" cy="1584176"/>
          </a:xfrm>
          <a:prstGeom prst="wedgeRoundRectCallout">
            <a:avLst>
              <a:gd name="adj1" fmla="val -5441"/>
              <a:gd name="adj2" fmla="val 75910"/>
              <a:gd name="adj3" fmla="val 16667"/>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innerShdw blurRad="63500" dist="50800" dir="162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3600" dirty="0"/>
              <a:t>Be a bat!</a:t>
            </a:r>
          </a:p>
        </p:txBody>
      </p:sp>
      <p:pic>
        <p:nvPicPr>
          <p:cNvPr id="7" name="Picture 6" descr="A drawing of a bird&#10;&#10;Description generated with high confidence">
            <a:extLst>
              <a:ext uri="{FF2B5EF4-FFF2-40B4-BE49-F238E27FC236}">
                <a16:creationId xmlns:a16="http://schemas.microsoft.com/office/drawing/2014/main" id="{629CC1D7-0DFA-4F26-9854-12B34A6CD1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Tree>
    <p:extLst>
      <p:ext uri="{BB962C8B-B14F-4D97-AF65-F5344CB8AC3E}">
        <p14:creationId xmlns:p14="http://schemas.microsoft.com/office/powerpoint/2010/main" val="865950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ird&#10;&#10;Description generated with high confidence">
            <a:extLst>
              <a:ext uri="{FF2B5EF4-FFF2-40B4-BE49-F238E27FC236}">
                <a16:creationId xmlns:a16="http://schemas.microsoft.com/office/drawing/2014/main" id="{9F42A248-6A21-4C0D-9D9A-9F5D3EB64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0772" y="93418"/>
            <a:ext cx="2780131" cy="1377714"/>
          </a:xfrm>
          <a:prstGeom prst="rect">
            <a:avLst/>
          </a:prstGeom>
        </p:spPr>
      </p:pic>
      <p:sp>
        <p:nvSpPr>
          <p:cNvPr id="7" name="Speech Bubble: Oval 6">
            <a:extLst>
              <a:ext uri="{FF2B5EF4-FFF2-40B4-BE49-F238E27FC236}">
                <a16:creationId xmlns:a16="http://schemas.microsoft.com/office/drawing/2014/main" id="{CB12740F-DF87-415D-8FF7-A4B4DEA1D8E8}"/>
              </a:ext>
            </a:extLst>
          </p:cNvPr>
          <p:cNvSpPr/>
          <p:nvPr/>
        </p:nvSpPr>
        <p:spPr>
          <a:xfrm>
            <a:off x="79012" y="93418"/>
            <a:ext cx="3505836" cy="1967430"/>
          </a:xfrm>
          <a:prstGeom prst="wedgeEllipseCallout">
            <a:avLst>
              <a:gd name="adj1" fmla="val 46606"/>
              <a:gd name="adj2" fmla="val 5169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Today we thought about:</a:t>
            </a:r>
          </a:p>
        </p:txBody>
      </p:sp>
      <p:pic>
        <p:nvPicPr>
          <p:cNvPr id="8" name="Picture 7" descr="A picture containing bat, mammal, cat, animal&#10;&#10;Description generated with very high confidence">
            <a:extLst>
              <a:ext uri="{FF2B5EF4-FFF2-40B4-BE49-F238E27FC236}">
                <a16:creationId xmlns:a16="http://schemas.microsoft.com/office/drawing/2014/main" id="{865A007E-CFCF-416C-BE6B-871801DD419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744518" y="343753"/>
            <a:ext cx="2940844" cy="3425825"/>
          </a:xfrm>
          <a:prstGeom prst="rect">
            <a:avLst/>
          </a:prstGeom>
          <a:ln>
            <a:noFill/>
          </a:ln>
          <a:effectLst>
            <a:glow rad="228600">
              <a:schemeClr val="accent5">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3">
            <a:extLst>
              <a:ext uri="{FF2B5EF4-FFF2-40B4-BE49-F238E27FC236}">
                <a16:creationId xmlns:a16="http://schemas.microsoft.com/office/drawing/2014/main" id="{6668ACB1-E2B9-48ED-997A-CEFC367ACE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551" y="4293096"/>
            <a:ext cx="3299538" cy="2232248"/>
          </a:xfrm>
          <a:prstGeom prst="rect">
            <a:avLst/>
          </a:prstGeom>
          <a:effectLst>
            <a:glow rad="127000">
              <a:srgbClr val="48A8D8"/>
            </a:glow>
          </a:effectLst>
          <a:scene3d>
            <a:camera prst="orthographicFront"/>
            <a:lightRig rig="threePt" dir="t"/>
          </a:scene3d>
          <a:sp3d>
            <a:bevelB prst="relaxedInset"/>
          </a:sp3d>
        </p:spPr>
      </p:pic>
      <p:sp>
        <p:nvSpPr>
          <p:cNvPr id="10" name="Thought Bubble: Cloud 9">
            <a:extLst>
              <a:ext uri="{FF2B5EF4-FFF2-40B4-BE49-F238E27FC236}">
                <a16:creationId xmlns:a16="http://schemas.microsoft.com/office/drawing/2014/main" id="{29194295-270E-4E43-8EA2-11C6963ED13F}"/>
              </a:ext>
            </a:extLst>
          </p:cNvPr>
          <p:cNvSpPr/>
          <p:nvPr/>
        </p:nvSpPr>
        <p:spPr>
          <a:xfrm>
            <a:off x="6321152" y="1693863"/>
            <a:ext cx="3080495" cy="1951161"/>
          </a:xfrm>
          <a:prstGeom prst="cloudCallout">
            <a:avLst>
              <a:gd name="adj1" fmla="val -33498"/>
              <a:gd name="adj2" fmla="val 76062"/>
            </a:avLst>
          </a:prstGeom>
          <a:solidFill>
            <a:srgbClr val="E3117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spcAft>
                <a:spcPts val="0"/>
              </a:spcAft>
            </a:pPr>
            <a:r>
              <a:rPr lang="en-GB" sz="2400" kern="1200" dirty="0">
                <a:solidFill>
                  <a:srgbClr val="FFFFFF"/>
                </a:solidFill>
                <a:effectLst/>
                <a:ea typeface="Times New Roman" panose="02020603050405020304" pitchFamily="18" charset="0"/>
                <a:cs typeface="Times New Roman" panose="02020603050405020304" pitchFamily="18" charset="0"/>
              </a:rPr>
              <a:t>Philosophy</a:t>
            </a:r>
            <a:endParaRPr lang="en-GB" sz="2400" dirty="0">
              <a:effectLst/>
              <a:latin typeface="Times New Roman" panose="02020603050405020304" pitchFamily="18" charset="0"/>
              <a:ea typeface="Times New Roman" panose="02020603050405020304" pitchFamily="18" charset="0"/>
            </a:endParaRPr>
          </a:p>
        </p:txBody>
      </p:sp>
      <p:pic>
        <p:nvPicPr>
          <p:cNvPr id="11" name="Content Placeholder 5">
            <a:extLst>
              <a:ext uri="{FF2B5EF4-FFF2-40B4-BE49-F238E27FC236}">
                <a16:creationId xmlns:a16="http://schemas.microsoft.com/office/drawing/2014/main" id="{E5E91428-750E-4A77-8D09-4881BB661FBC}"/>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2790433" y="3501008"/>
            <a:ext cx="3229118" cy="2152745"/>
          </a:xfrm>
          <a:ln w="12700">
            <a:solidFill>
              <a:srgbClr val="E31170"/>
            </a:solidFill>
          </a:ln>
        </p:spPr>
      </p:pic>
      <p:pic>
        <p:nvPicPr>
          <p:cNvPr id="13" name="Picture 12" descr="A screenshot of a social media post&#10;&#10;Description generated with very high confidence">
            <a:extLst>
              <a:ext uri="{FF2B5EF4-FFF2-40B4-BE49-F238E27FC236}">
                <a16:creationId xmlns:a16="http://schemas.microsoft.com/office/drawing/2014/main" id="{67351419-1C5A-49C7-8E6B-16A890DD85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3080" y="4338651"/>
            <a:ext cx="4058390" cy="2152744"/>
          </a:xfrm>
          <a:prstGeom prst="rect">
            <a:avLst/>
          </a:prstGeom>
        </p:spPr>
      </p:pic>
      <p:sp>
        <p:nvSpPr>
          <p:cNvPr id="9" name="Speech Bubble: Oval 8">
            <a:extLst>
              <a:ext uri="{FF2B5EF4-FFF2-40B4-BE49-F238E27FC236}">
                <a16:creationId xmlns:a16="http://schemas.microsoft.com/office/drawing/2014/main" id="{2A2034F4-1B64-42EF-930C-E100375BEFA9}"/>
              </a:ext>
            </a:extLst>
          </p:cNvPr>
          <p:cNvSpPr/>
          <p:nvPr/>
        </p:nvSpPr>
        <p:spPr>
          <a:xfrm>
            <a:off x="200472" y="2257985"/>
            <a:ext cx="2940844" cy="1747079"/>
          </a:xfrm>
          <a:prstGeom prst="wedgeEllipseCallout">
            <a:avLst>
              <a:gd name="adj1" fmla="val 55084"/>
              <a:gd name="adj2" fmla="val 47197"/>
            </a:avLst>
          </a:prstGeom>
          <a:solidFill>
            <a:srgbClr val="2B7CC5"/>
          </a:solidFill>
          <a:ln>
            <a:noFill/>
          </a:ln>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800" dirty="0"/>
              <a:t>Psychology</a:t>
            </a:r>
          </a:p>
        </p:txBody>
      </p:sp>
    </p:spTree>
    <p:extLst>
      <p:ext uri="{BB962C8B-B14F-4D97-AF65-F5344CB8AC3E}">
        <p14:creationId xmlns:p14="http://schemas.microsoft.com/office/powerpoint/2010/main" val="502373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4.googleusercontent.com/WBdO6FFlkt3eyLIS4Rf0op9SSoXaVratvtYMM4GCGDJjSlssuaePHKvep_THPB9NOEB8DiOCKLcCUPZnLuHJTPRvSgsX9cs8REs5Rjv8BRz21T7rD9a3yZiGcbzilFDMT_gS">
            <a:extLst>
              <a:ext uri="{FF2B5EF4-FFF2-40B4-BE49-F238E27FC236}">
                <a16:creationId xmlns:a16="http://schemas.microsoft.com/office/drawing/2014/main" id="{F21A75AB-FD04-4195-9570-BA4087281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3040" y="188640"/>
            <a:ext cx="3977197" cy="1759909"/>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296;p39">
            <a:extLst>
              <a:ext uri="{FF2B5EF4-FFF2-40B4-BE49-F238E27FC236}">
                <a16:creationId xmlns:a16="http://schemas.microsoft.com/office/drawing/2014/main" id="{B57A1302-23B7-4BC9-8F58-F7315EE2892D}"/>
              </a:ext>
            </a:extLst>
          </p:cNvPr>
          <p:cNvSpPr/>
          <p:nvPr/>
        </p:nvSpPr>
        <p:spPr>
          <a:xfrm>
            <a:off x="221983" y="260648"/>
            <a:ext cx="4562343" cy="350384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500">
              <a:solidFill>
                <a:schemeClr val="dk1"/>
              </a:solidFill>
              <a:latin typeface="Calibri"/>
              <a:ea typeface="Calibri"/>
              <a:cs typeface="Calibri"/>
              <a:sym typeface="Calibri"/>
            </a:endParaRPr>
          </a:p>
        </p:txBody>
      </p:sp>
      <p:sp>
        <p:nvSpPr>
          <p:cNvPr id="7" name="Google Shape;295;p39">
            <a:extLst>
              <a:ext uri="{FF2B5EF4-FFF2-40B4-BE49-F238E27FC236}">
                <a16:creationId xmlns:a16="http://schemas.microsoft.com/office/drawing/2014/main" id="{E547C0BA-BCEF-4CDE-A051-30270F4159D6}"/>
              </a:ext>
            </a:extLst>
          </p:cNvPr>
          <p:cNvSpPr/>
          <p:nvPr/>
        </p:nvSpPr>
        <p:spPr>
          <a:xfrm>
            <a:off x="4953000" y="2154934"/>
            <a:ext cx="4659009" cy="4329944"/>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5" name="Google Shape;297;p39">
            <a:extLst>
              <a:ext uri="{FF2B5EF4-FFF2-40B4-BE49-F238E27FC236}">
                <a16:creationId xmlns:a16="http://schemas.microsoft.com/office/drawing/2014/main" id="{D5E225CF-5A26-4B5D-AC5D-0D0A0A9F9F24}"/>
              </a:ext>
            </a:extLst>
          </p:cNvPr>
          <p:cNvSpPr/>
          <p:nvPr/>
        </p:nvSpPr>
        <p:spPr>
          <a:xfrm>
            <a:off x="221983" y="3933056"/>
            <a:ext cx="4562343" cy="2402432"/>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1887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bird&#10;&#10;Description generated with high confidence">
            <a:extLst>
              <a:ext uri="{FF2B5EF4-FFF2-40B4-BE49-F238E27FC236}">
                <a16:creationId xmlns:a16="http://schemas.microsoft.com/office/drawing/2014/main" id="{BDD8AB75-6B13-4ABF-82B0-0EF861583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sp>
        <p:nvSpPr>
          <p:cNvPr id="8" name="TextBox 7">
            <a:extLst>
              <a:ext uri="{FF2B5EF4-FFF2-40B4-BE49-F238E27FC236}">
                <a16:creationId xmlns:a16="http://schemas.microsoft.com/office/drawing/2014/main" id="{DA4D006A-CF1B-4654-82BB-E9BBA25BAF1B}"/>
              </a:ext>
            </a:extLst>
          </p:cNvPr>
          <p:cNvSpPr txBox="1"/>
          <p:nvPr/>
        </p:nvSpPr>
        <p:spPr>
          <a:xfrm>
            <a:off x="39529" y="2192612"/>
            <a:ext cx="7248267" cy="4031873"/>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2B7CC5"/>
                </a:solidFill>
              </a:rPr>
              <a:t>Psychologists</a:t>
            </a:r>
            <a:r>
              <a:rPr lang="en-GB" sz="3200" dirty="0">
                <a:solidFill>
                  <a:srgbClr val="002060"/>
                </a:solidFill>
              </a:rPr>
              <a:t> and </a:t>
            </a:r>
            <a:r>
              <a:rPr lang="en-GB" sz="3200" dirty="0">
                <a:solidFill>
                  <a:srgbClr val="E31170"/>
                </a:solidFill>
              </a:rPr>
              <a:t>philosophers</a:t>
            </a:r>
            <a:r>
              <a:rPr lang="en-GB" sz="3200" dirty="0">
                <a:solidFill>
                  <a:srgbClr val="002060"/>
                </a:solidFill>
              </a:rPr>
              <a:t> work together to investigate whether animals may have minds like us.</a:t>
            </a:r>
          </a:p>
          <a:p>
            <a:pPr marL="457200" indent="-457200">
              <a:buFont typeface="Arial" panose="020B0604020202020204" pitchFamily="34" charset="0"/>
              <a:buChar char="•"/>
            </a:pPr>
            <a:r>
              <a:rPr lang="en-GB" sz="3200" dirty="0">
                <a:solidFill>
                  <a:srgbClr val="002060"/>
                </a:solidFill>
              </a:rPr>
              <a:t>Animals have brains which look similar to ours, but that does not mean that they think in the same ways that we do.</a:t>
            </a:r>
          </a:p>
          <a:p>
            <a:pPr marL="457200" indent="-457200">
              <a:buFont typeface="Arial" panose="020B0604020202020204" pitchFamily="34" charset="0"/>
              <a:buChar char="•"/>
            </a:pPr>
            <a:r>
              <a:rPr lang="en-GB" sz="3200" dirty="0">
                <a:solidFill>
                  <a:srgbClr val="002060"/>
                </a:solidFill>
              </a:rPr>
              <a:t>By learning about animal minds, we can learn about our minds too. </a:t>
            </a:r>
          </a:p>
        </p:txBody>
      </p:sp>
      <p:pic>
        <p:nvPicPr>
          <p:cNvPr id="10" name="Picture 9" descr="A picture containing fruit&#10;&#10;Description generated with very high confidence">
            <a:extLst>
              <a:ext uri="{FF2B5EF4-FFF2-40B4-BE49-F238E27FC236}">
                <a16:creationId xmlns:a16="http://schemas.microsoft.com/office/drawing/2014/main" id="{3CE8BF1C-9C4F-41D1-9CC7-95D3CD8E9B8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71594" y="3212976"/>
            <a:ext cx="2531788" cy="1991146"/>
          </a:xfrm>
          <a:prstGeom prst="rect">
            <a:avLst/>
          </a:prstGeom>
        </p:spPr>
      </p:pic>
      <p:sp>
        <p:nvSpPr>
          <p:cNvPr id="21" name="TextBox 20">
            <a:extLst>
              <a:ext uri="{FF2B5EF4-FFF2-40B4-BE49-F238E27FC236}">
                <a16:creationId xmlns:a16="http://schemas.microsoft.com/office/drawing/2014/main" id="{A4652936-44E1-430D-82DA-81567B107D3D}"/>
              </a:ext>
            </a:extLst>
          </p:cNvPr>
          <p:cNvSpPr txBox="1"/>
          <p:nvPr/>
        </p:nvSpPr>
        <p:spPr>
          <a:xfrm>
            <a:off x="7781404" y="5240346"/>
            <a:ext cx="1512168" cy="369332"/>
          </a:xfrm>
          <a:prstGeom prst="rect">
            <a:avLst/>
          </a:prstGeom>
          <a:noFill/>
        </p:spPr>
        <p:txBody>
          <a:bodyPr wrap="square" rtlCol="0">
            <a:spAutoFit/>
          </a:bodyPr>
          <a:lstStyle/>
          <a:p>
            <a:pPr algn="ctr"/>
            <a:r>
              <a:rPr lang="en-GB" dirty="0"/>
              <a:t>Human brain</a:t>
            </a:r>
          </a:p>
        </p:txBody>
      </p:sp>
      <p:sp>
        <p:nvSpPr>
          <p:cNvPr id="11" name="Speech Bubble: Oval 10">
            <a:extLst>
              <a:ext uri="{FF2B5EF4-FFF2-40B4-BE49-F238E27FC236}">
                <a16:creationId xmlns:a16="http://schemas.microsoft.com/office/drawing/2014/main" id="{71BC0F6F-418A-4386-8508-2F28B9A3AB84}"/>
              </a:ext>
            </a:extLst>
          </p:cNvPr>
          <p:cNvSpPr/>
          <p:nvPr/>
        </p:nvSpPr>
        <p:spPr>
          <a:xfrm>
            <a:off x="4016896" y="513632"/>
            <a:ext cx="2376264" cy="1511593"/>
          </a:xfrm>
          <a:prstGeom prst="wedgeEllipseCallout">
            <a:avLst>
              <a:gd name="adj1" fmla="val 60099"/>
              <a:gd name="adj2" fmla="val 68020"/>
            </a:avLst>
          </a:prstGeom>
          <a:solidFill>
            <a:srgbClr val="2B7CC5"/>
          </a:solidFill>
          <a:ln>
            <a:noFill/>
          </a:ln>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400" dirty="0"/>
              <a:t>Psychology</a:t>
            </a:r>
          </a:p>
        </p:txBody>
      </p:sp>
      <p:sp>
        <p:nvSpPr>
          <p:cNvPr id="12" name="Thought Bubble: Cloud 11">
            <a:extLst>
              <a:ext uri="{FF2B5EF4-FFF2-40B4-BE49-F238E27FC236}">
                <a16:creationId xmlns:a16="http://schemas.microsoft.com/office/drawing/2014/main" id="{BC975F2D-6ABA-4E68-B17F-90C0581FAEBE}"/>
              </a:ext>
            </a:extLst>
          </p:cNvPr>
          <p:cNvSpPr/>
          <p:nvPr/>
        </p:nvSpPr>
        <p:spPr>
          <a:xfrm>
            <a:off x="7087349" y="1269429"/>
            <a:ext cx="2531788" cy="1735137"/>
          </a:xfrm>
          <a:prstGeom prst="cloudCallout">
            <a:avLst>
              <a:gd name="adj1" fmla="val -35045"/>
              <a:gd name="adj2" fmla="val 73557"/>
            </a:avLst>
          </a:prstGeom>
          <a:solidFill>
            <a:srgbClr val="E3117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spcAft>
                <a:spcPts val="0"/>
              </a:spcAft>
            </a:pPr>
            <a:r>
              <a:rPr lang="en-GB" sz="2400" kern="1200" dirty="0">
                <a:solidFill>
                  <a:srgbClr val="FFFFFF"/>
                </a:solidFill>
                <a:effectLst/>
                <a:ea typeface="Times New Roman" panose="02020603050405020304" pitchFamily="18" charset="0"/>
                <a:cs typeface="Times New Roman" panose="02020603050405020304" pitchFamily="18" charset="0"/>
              </a:rPr>
              <a:t>Philosophy</a:t>
            </a:r>
            <a:endParaRPr lang="en-GB" sz="24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22F0AE3A-B04B-482F-BDAC-E303F1AF8D35}"/>
              </a:ext>
            </a:extLst>
          </p:cNvPr>
          <p:cNvSpPr txBox="1"/>
          <p:nvPr/>
        </p:nvSpPr>
        <p:spPr>
          <a:xfrm>
            <a:off x="488504" y="674144"/>
            <a:ext cx="3312368" cy="707886"/>
          </a:xfrm>
          <a:prstGeom prst="rect">
            <a:avLst/>
          </a:prstGeom>
          <a:noFill/>
        </p:spPr>
        <p:txBody>
          <a:bodyPr wrap="square" rtlCol="0">
            <a:spAutoFit/>
          </a:bodyPr>
          <a:lstStyle/>
          <a:p>
            <a:r>
              <a:rPr lang="en-GB" sz="4000" dirty="0">
                <a:solidFill>
                  <a:schemeClr val="accent1">
                    <a:lumMod val="50000"/>
                  </a:schemeClr>
                </a:solidFill>
              </a:rPr>
              <a:t>Animal Minds</a:t>
            </a:r>
          </a:p>
        </p:txBody>
      </p:sp>
    </p:spTree>
    <p:extLst>
      <p:ext uri="{BB962C8B-B14F-4D97-AF65-F5344CB8AC3E}">
        <p14:creationId xmlns:p14="http://schemas.microsoft.com/office/powerpoint/2010/main" val="4125726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bird&#10;&#10;Description generated with high confidence">
            <a:extLst>
              <a:ext uri="{FF2B5EF4-FFF2-40B4-BE49-F238E27FC236}">
                <a16:creationId xmlns:a16="http://schemas.microsoft.com/office/drawing/2014/main" id="{BDD8AB75-6B13-4ABF-82B0-0EF861583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pic>
        <p:nvPicPr>
          <p:cNvPr id="5" name="Picture 4" descr="A lion walking in the grass&#10;&#10;Description generated with very high confidence">
            <a:extLst>
              <a:ext uri="{FF2B5EF4-FFF2-40B4-BE49-F238E27FC236}">
                <a16:creationId xmlns:a16="http://schemas.microsoft.com/office/drawing/2014/main" id="{A4C053D9-9B97-40F5-A708-E9F9D8C888A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39223" y="2780928"/>
            <a:ext cx="3561650" cy="2671237"/>
          </a:xfrm>
          <a:prstGeom prst="rect">
            <a:avLst/>
          </a:prstGeom>
          <a:effectLst>
            <a:glow rad="63500">
              <a:schemeClr val="accent6">
                <a:satMod val="175000"/>
                <a:alpha val="40000"/>
              </a:schemeClr>
            </a:glow>
          </a:effectLst>
        </p:spPr>
      </p:pic>
      <p:sp>
        <p:nvSpPr>
          <p:cNvPr id="9" name="TextBox 8">
            <a:extLst>
              <a:ext uri="{FF2B5EF4-FFF2-40B4-BE49-F238E27FC236}">
                <a16:creationId xmlns:a16="http://schemas.microsoft.com/office/drawing/2014/main" id="{4B4FFE2F-3387-40C7-9132-7695147D63BE}"/>
              </a:ext>
            </a:extLst>
          </p:cNvPr>
          <p:cNvSpPr txBox="1"/>
          <p:nvPr/>
        </p:nvSpPr>
        <p:spPr>
          <a:xfrm>
            <a:off x="3872880" y="548680"/>
            <a:ext cx="5674312" cy="6124754"/>
          </a:xfrm>
          <a:prstGeom prst="rect">
            <a:avLst/>
          </a:prstGeom>
          <a:noFill/>
        </p:spPr>
        <p:txBody>
          <a:bodyPr wrap="square" rtlCol="0">
            <a:spAutoFit/>
          </a:bodyPr>
          <a:lstStyle/>
          <a:p>
            <a:pPr marL="342900" indent="-342900">
              <a:buFont typeface="Arial" panose="020B0604020202020204" pitchFamily="34" charset="0"/>
              <a:buChar char="•"/>
            </a:pPr>
            <a:r>
              <a:rPr lang="en-GB" sz="2800" dirty="0">
                <a:solidFill>
                  <a:schemeClr val="accent1">
                    <a:lumMod val="50000"/>
                  </a:schemeClr>
                </a:solidFill>
              </a:rPr>
              <a:t>Psychology</a:t>
            </a:r>
            <a:r>
              <a:rPr lang="en-GB" sz="2800" dirty="0">
                <a:solidFill>
                  <a:schemeClr val="accent5">
                    <a:lumMod val="75000"/>
                  </a:schemeClr>
                </a:solidFill>
              </a:rPr>
              <a:t> is the study of minds and how they work.</a:t>
            </a:r>
          </a:p>
          <a:p>
            <a:pPr marL="342900" indent="-342900">
              <a:buFont typeface="Arial" panose="020B0604020202020204" pitchFamily="34" charset="0"/>
              <a:buChar char="•"/>
            </a:pPr>
            <a:r>
              <a:rPr lang="en-GB" sz="2800" dirty="0">
                <a:solidFill>
                  <a:schemeClr val="accent1">
                    <a:lumMod val="50000"/>
                  </a:schemeClr>
                </a:solidFill>
              </a:rPr>
              <a:t>Psychologists</a:t>
            </a:r>
            <a:r>
              <a:rPr lang="en-GB" sz="2800" dirty="0">
                <a:solidFill>
                  <a:schemeClr val="accent5">
                    <a:lumMod val="75000"/>
                  </a:schemeClr>
                </a:solidFill>
              </a:rPr>
              <a:t> try to understand and explain behaviour.</a:t>
            </a:r>
          </a:p>
          <a:p>
            <a:pPr marL="342900" indent="-342900">
              <a:buFont typeface="Arial" panose="020B0604020202020204" pitchFamily="34" charset="0"/>
              <a:buChar char="•"/>
            </a:pPr>
            <a:r>
              <a:rPr lang="en-GB" sz="2800" dirty="0">
                <a:solidFill>
                  <a:schemeClr val="accent5">
                    <a:lumMod val="75000"/>
                  </a:schemeClr>
                </a:solidFill>
              </a:rPr>
              <a:t>They want to know how and why an organism acts in the way it does. </a:t>
            </a:r>
          </a:p>
          <a:p>
            <a:pPr marL="342900" indent="-342900">
              <a:buFont typeface="Arial" panose="020B0604020202020204" pitchFamily="34" charset="0"/>
              <a:buChar char="•"/>
            </a:pPr>
            <a:r>
              <a:rPr lang="en-GB" sz="2800" dirty="0">
                <a:solidFill>
                  <a:schemeClr val="accent1">
                    <a:lumMod val="50000"/>
                  </a:schemeClr>
                </a:solidFill>
              </a:rPr>
              <a:t>Psychology </a:t>
            </a:r>
            <a:r>
              <a:rPr lang="en-GB" sz="2800" dirty="0">
                <a:solidFill>
                  <a:schemeClr val="accent5">
                    <a:lumMod val="75000"/>
                  </a:schemeClr>
                </a:solidFill>
              </a:rPr>
              <a:t>uses scientific methods to search for patterns in the behaviour of humans and other animals. </a:t>
            </a:r>
          </a:p>
          <a:p>
            <a:pPr marL="342900" indent="-342900">
              <a:buFont typeface="Arial" panose="020B0604020202020204" pitchFamily="34" charset="0"/>
              <a:buChar char="•"/>
            </a:pPr>
            <a:r>
              <a:rPr lang="en-GB" sz="2800" dirty="0">
                <a:solidFill>
                  <a:schemeClr val="accent5">
                    <a:lumMod val="75000"/>
                  </a:schemeClr>
                </a:solidFill>
              </a:rPr>
              <a:t>By finding patterns, </a:t>
            </a:r>
            <a:r>
              <a:rPr lang="en-GB" sz="2800" dirty="0">
                <a:solidFill>
                  <a:schemeClr val="accent1">
                    <a:lumMod val="50000"/>
                  </a:schemeClr>
                </a:solidFill>
              </a:rPr>
              <a:t>psychologists</a:t>
            </a:r>
            <a:r>
              <a:rPr lang="en-GB" sz="2800" dirty="0">
                <a:solidFill>
                  <a:schemeClr val="accent5">
                    <a:lumMod val="75000"/>
                  </a:schemeClr>
                </a:solidFill>
              </a:rPr>
              <a:t> try to predict behaviours and find out how these might be because of our brains and hormones</a:t>
            </a:r>
          </a:p>
        </p:txBody>
      </p:sp>
      <p:sp>
        <p:nvSpPr>
          <p:cNvPr id="6" name="Speech Bubble: Oval 5">
            <a:extLst>
              <a:ext uri="{FF2B5EF4-FFF2-40B4-BE49-F238E27FC236}">
                <a16:creationId xmlns:a16="http://schemas.microsoft.com/office/drawing/2014/main" id="{E6960296-1706-4169-9DA2-D6D662B13726}"/>
              </a:ext>
            </a:extLst>
          </p:cNvPr>
          <p:cNvSpPr/>
          <p:nvPr/>
        </p:nvSpPr>
        <p:spPr>
          <a:xfrm>
            <a:off x="358808" y="332656"/>
            <a:ext cx="2938008" cy="1766531"/>
          </a:xfrm>
          <a:prstGeom prst="wedgeEllipseCallout">
            <a:avLst>
              <a:gd name="adj1" fmla="val 60099"/>
              <a:gd name="adj2" fmla="val 68020"/>
            </a:avLst>
          </a:prstGeom>
          <a:solidFill>
            <a:srgbClr val="2B7CC5"/>
          </a:solidFill>
          <a:ln>
            <a:noFill/>
          </a:ln>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400" dirty="0"/>
              <a:t>Psychology</a:t>
            </a:r>
          </a:p>
        </p:txBody>
      </p:sp>
    </p:spTree>
    <p:extLst>
      <p:ext uri="{BB962C8B-B14F-4D97-AF65-F5344CB8AC3E}">
        <p14:creationId xmlns:p14="http://schemas.microsoft.com/office/powerpoint/2010/main" val="178109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bird&#10;&#10;Description generated with high confidence">
            <a:extLst>
              <a:ext uri="{FF2B5EF4-FFF2-40B4-BE49-F238E27FC236}">
                <a16:creationId xmlns:a16="http://schemas.microsoft.com/office/drawing/2014/main" id="{BDD8AB75-6B13-4ABF-82B0-0EF861583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sp>
        <p:nvSpPr>
          <p:cNvPr id="6" name="Thought Bubble: Cloud 5">
            <a:extLst>
              <a:ext uri="{FF2B5EF4-FFF2-40B4-BE49-F238E27FC236}">
                <a16:creationId xmlns:a16="http://schemas.microsoft.com/office/drawing/2014/main" id="{7CB6F97C-1969-41D8-BABD-744067AB7D6E}"/>
              </a:ext>
            </a:extLst>
          </p:cNvPr>
          <p:cNvSpPr/>
          <p:nvPr/>
        </p:nvSpPr>
        <p:spPr>
          <a:xfrm>
            <a:off x="5817096" y="2708920"/>
            <a:ext cx="3960440" cy="3672408"/>
          </a:xfrm>
          <a:prstGeom prst="cloudCallout">
            <a:avLst>
              <a:gd name="adj1" fmla="val 43038"/>
              <a:gd name="adj2" fmla="val 59092"/>
            </a:avLst>
          </a:prstGeom>
          <a:gradFill flip="none" rotWithShape="1">
            <a:gsLst>
              <a:gs pos="0">
                <a:srgbClr val="E31170">
                  <a:tint val="66000"/>
                  <a:satMod val="160000"/>
                </a:srgbClr>
              </a:gs>
              <a:gs pos="50000">
                <a:srgbClr val="E31170">
                  <a:tint val="44500"/>
                  <a:satMod val="160000"/>
                </a:srgbClr>
              </a:gs>
              <a:gs pos="100000">
                <a:srgbClr val="E3117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p>
          <a:p>
            <a:pPr algn="ctr"/>
            <a:endParaRPr lang="en-GB" sz="2800" dirty="0"/>
          </a:p>
          <a:p>
            <a:pPr algn="ctr"/>
            <a:r>
              <a:rPr lang="en-GB" sz="2800" dirty="0"/>
              <a:t>‘To be surprised, to wonder, is to begin to understand.’</a:t>
            </a:r>
            <a:endParaRPr lang="en-GB" sz="2800" dirty="0">
              <a:solidFill>
                <a:schemeClr val="accent6"/>
              </a:solidFill>
            </a:endParaRPr>
          </a:p>
          <a:p>
            <a:pPr algn="ctr"/>
            <a:r>
              <a:rPr lang="en-GB" sz="1600" dirty="0"/>
              <a:t>Jose Ortega y </a:t>
            </a:r>
            <a:r>
              <a:rPr lang="en-GB" sz="1600" dirty="0" err="1"/>
              <a:t>Gasset</a:t>
            </a:r>
            <a:endParaRPr lang="en-GB" sz="1600" dirty="0"/>
          </a:p>
          <a:p>
            <a:pPr algn="ctr"/>
            <a:endParaRPr lang="en-GB" dirty="0"/>
          </a:p>
        </p:txBody>
      </p:sp>
      <p:sp>
        <p:nvSpPr>
          <p:cNvPr id="8" name="TextBox 7">
            <a:extLst>
              <a:ext uri="{FF2B5EF4-FFF2-40B4-BE49-F238E27FC236}">
                <a16:creationId xmlns:a16="http://schemas.microsoft.com/office/drawing/2014/main" id="{5D26CC20-7675-450F-B854-DC2FF1D56DEC}"/>
              </a:ext>
            </a:extLst>
          </p:cNvPr>
          <p:cNvSpPr txBox="1"/>
          <p:nvPr/>
        </p:nvSpPr>
        <p:spPr>
          <a:xfrm>
            <a:off x="236476" y="619010"/>
            <a:ext cx="5220579" cy="6124754"/>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E31170"/>
                </a:solidFill>
              </a:rPr>
              <a:t>Philosophy </a:t>
            </a:r>
            <a:r>
              <a:rPr lang="en-GB" sz="2800" dirty="0">
                <a:solidFill>
                  <a:schemeClr val="accent5">
                    <a:lumMod val="75000"/>
                  </a:schemeClr>
                </a:solidFill>
              </a:rPr>
              <a:t>is the study of the big questions in life.</a:t>
            </a:r>
          </a:p>
          <a:p>
            <a:pPr marL="285750" indent="-285750">
              <a:buFont typeface="Arial" panose="020B0604020202020204" pitchFamily="34" charset="0"/>
              <a:buChar char="•"/>
            </a:pPr>
            <a:r>
              <a:rPr lang="en-GB" sz="2800" dirty="0">
                <a:solidFill>
                  <a:schemeClr val="accent5">
                    <a:lumMod val="75000"/>
                  </a:schemeClr>
                </a:solidFill>
              </a:rPr>
              <a:t>What is a mind?</a:t>
            </a:r>
          </a:p>
          <a:p>
            <a:pPr marL="285750" indent="-285750">
              <a:buFont typeface="Arial" panose="020B0604020202020204" pitchFamily="34" charset="0"/>
              <a:buChar char="•"/>
            </a:pPr>
            <a:r>
              <a:rPr lang="en-GB" sz="2800" dirty="0">
                <a:solidFill>
                  <a:schemeClr val="accent5">
                    <a:lumMod val="75000"/>
                  </a:schemeClr>
                </a:solidFill>
              </a:rPr>
              <a:t>Do we have free will?</a:t>
            </a:r>
          </a:p>
          <a:p>
            <a:pPr marL="285750" indent="-285750">
              <a:buFont typeface="Arial" panose="020B0604020202020204" pitchFamily="34" charset="0"/>
              <a:buChar char="•"/>
            </a:pPr>
            <a:r>
              <a:rPr lang="en-GB" sz="2800" dirty="0">
                <a:solidFill>
                  <a:schemeClr val="accent5">
                    <a:lumMod val="75000"/>
                  </a:schemeClr>
                </a:solidFill>
              </a:rPr>
              <a:t>How can we know something for certain?</a:t>
            </a:r>
          </a:p>
          <a:p>
            <a:pPr marL="285750" indent="-285750">
              <a:buFont typeface="Arial" panose="020B0604020202020204" pitchFamily="34" charset="0"/>
              <a:buChar char="•"/>
            </a:pPr>
            <a:r>
              <a:rPr lang="en-GB" sz="2800" dirty="0">
                <a:solidFill>
                  <a:schemeClr val="accent5">
                    <a:lumMod val="75000"/>
                  </a:schemeClr>
                </a:solidFill>
              </a:rPr>
              <a:t>Which actions are morally right and which are morally wrong?</a:t>
            </a:r>
          </a:p>
          <a:p>
            <a:pPr marL="285750" indent="-285750">
              <a:buFont typeface="Arial" panose="020B0604020202020204" pitchFamily="34" charset="0"/>
              <a:buChar char="•"/>
            </a:pPr>
            <a:r>
              <a:rPr lang="en-GB" sz="2800" dirty="0">
                <a:solidFill>
                  <a:srgbClr val="E31170"/>
                </a:solidFill>
              </a:rPr>
              <a:t>Philosophers </a:t>
            </a:r>
            <a:r>
              <a:rPr lang="en-GB" sz="2800" dirty="0">
                <a:solidFill>
                  <a:schemeClr val="accent5">
                    <a:lumMod val="75000"/>
                  </a:schemeClr>
                </a:solidFill>
              </a:rPr>
              <a:t>search for the truth by using good reasoning and thinking.</a:t>
            </a:r>
          </a:p>
          <a:p>
            <a:pPr marL="285750" indent="-285750">
              <a:buFont typeface="Arial" panose="020B0604020202020204" pitchFamily="34" charset="0"/>
              <a:buChar char="•"/>
            </a:pPr>
            <a:r>
              <a:rPr lang="en-GB" sz="2800" dirty="0">
                <a:solidFill>
                  <a:srgbClr val="E31170"/>
                </a:solidFill>
              </a:rPr>
              <a:t>Philosophy </a:t>
            </a:r>
            <a:r>
              <a:rPr lang="en-GB" sz="2800" dirty="0">
                <a:solidFill>
                  <a:schemeClr val="accent5">
                    <a:lumMod val="75000"/>
                  </a:schemeClr>
                </a:solidFill>
              </a:rPr>
              <a:t>helps us to understand our place in the universe.</a:t>
            </a:r>
          </a:p>
        </p:txBody>
      </p:sp>
      <p:sp>
        <p:nvSpPr>
          <p:cNvPr id="9" name="Thought Bubble: Cloud 8">
            <a:extLst>
              <a:ext uri="{FF2B5EF4-FFF2-40B4-BE49-F238E27FC236}">
                <a16:creationId xmlns:a16="http://schemas.microsoft.com/office/drawing/2014/main" id="{34327534-1EAB-42D2-9340-61938920AE5E}"/>
              </a:ext>
            </a:extLst>
          </p:cNvPr>
          <p:cNvSpPr/>
          <p:nvPr/>
        </p:nvSpPr>
        <p:spPr>
          <a:xfrm>
            <a:off x="5616197" y="724152"/>
            <a:ext cx="3138102" cy="1944216"/>
          </a:xfrm>
          <a:prstGeom prst="cloudCallout">
            <a:avLst>
              <a:gd name="adj1" fmla="val -55840"/>
              <a:gd name="adj2" fmla="val 54394"/>
            </a:avLst>
          </a:prstGeom>
          <a:solidFill>
            <a:srgbClr val="E3117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spcAft>
                <a:spcPts val="0"/>
              </a:spcAft>
            </a:pPr>
            <a:r>
              <a:rPr lang="en-GB" sz="2400" kern="1200" dirty="0">
                <a:solidFill>
                  <a:srgbClr val="FFFFFF"/>
                </a:solidFill>
                <a:effectLst/>
                <a:ea typeface="Times New Roman" panose="02020603050405020304" pitchFamily="18" charset="0"/>
                <a:cs typeface="Times New Roman" panose="02020603050405020304" pitchFamily="18" charset="0"/>
              </a:rPr>
              <a:t>Philosophy</a:t>
            </a:r>
            <a:endParaRPr lang="en-GB"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7434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bird&#10;&#10;Description generated with high confidence">
            <a:extLst>
              <a:ext uri="{FF2B5EF4-FFF2-40B4-BE49-F238E27FC236}">
                <a16:creationId xmlns:a16="http://schemas.microsoft.com/office/drawing/2014/main" id="{C7454876-F555-4347-8207-6F87BAAD0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248" y="0"/>
            <a:ext cx="2720752" cy="1348288"/>
          </a:xfrm>
          <a:prstGeom prst="rect">
            <a:avLst/>
          </a:prstGeom>
        </p:spPr>
      </p:pic>
      <p:sp>
        <p:nvSpPr>
          <p:cNvPr id="2" name="Title 1">
            <a:extLst>
              <a:ext uri="{FF2B5EF4-FFF2-40B4-BE49-F238E27FC236}">
                <a16:creationId xmlns:a16="http://schemas.microsoft.com/office/drawing/2014/main" id="{D7FA85C0-F4C8-44D6-8CBC-E4388FF5B520}"/>
              </a:ext>
            </a:extLst>
          </p:cNvPr>
          <p:cNvSpPr>
            <a:spLocks noGrp="1"/>
          </p:cNvSpPr>
          <p:nvPr>
            <p:ph type="title"/>
          </p:nvPr>
        </p:nvSpPr>
        <p:spPr>
          <a:xfrm>
            <a:off x="337056" y="398198"/>
            <a:ext cx="7224290" cy="1325563"/>
          </a:xfrm>
        </p:spPr>
        <p:txBody>
          <a:bodyPr/>
          <a:lstStyle/>
          <a:p>
            <a:r>
              <a:rPr lang="en-GB" dirty="0">
                <a:solidFill>
                  <a:srgbClr val="E31170"/>
                </a:solidFill>
              </a:rPr>
              <a:t>How can we tell if something is intelligent? </a:t>
            </a:r>
          </a:p>
        </p:txBody>
      </p:sp>
      <p:sp>
        <p:nvSpPr>
          <p:cNvPr id="3" name="Content Placeholder 2">
            <a:extLst>
              <a:ext uri="{FF2B5EF4-FFF2-40B4-BE49-F238E27FC236}">
                <a16:creationId xmlns:a16="http://schemas.microsoft.com/office/drawing/2014/main" id="{543218FB-1543-421D-97E4-3A886634B334}"/>
              </a:ext>
            </a:extLst>
          </p:cNvPr>
          <p:cNvSpPr>
            <a:spLocks noGrp="1"/>
          </p:cNvSpPr>
          <p:nvPr>
            <p:ph idx="1"/>
          </p:nvPr>
        </p:nvSpPr>
        <p:spPr>
          <a:xfrm>
            <a:off x="4088904" y="1380901"/>
            <a:ext cx="5602542" cy="4736041"/>
          </a:xfrm>
        </p:spPr>
        <p:txBody>
          <a:bodyPr>
            <a:normAutofit/>
          </a:bodyPr>
          <a:lstStyle/>
          <a:p>
            <a:pPr marL="0" indent="0">
              <a:buNone/>
            </a:pPr>
            <a:r>
              <a:rPr lang="en-GB" dirty="0">
                <a:solidFill>
                  <a:schemeClr val="accent5">
                    <a:lumMod val="50000"/>
                  </a:schemeClr>
                </a:solidFill>
              </a:rPr>
              <a:t>What sorts of things show that something is intelligent?</a:t>
            </a:r>
          </a:p>
          <a:p>
            <a:pPr marL="0" indent="0">
              <a:buNone/>
            </a:pPr>
            <a:endParaRPr lang="en-GB" dirty="0">
              <a:solidFill>
                <a:schemeClr val="accent5">
                  <a:lumMod val="50000"/>
                </a:schemeClr>
              </a:solidFill>
            </a:endParaRPr>
          </a:p>
          <a:p>
            <a:r>
              <a:rPr lang="en-GB" dirty="0">
                <a:solidFill>
                  <a:schemeClr val="accent5">
                    <a:lumMod val="50000"/>
                  </a:schemeClr>
                </a:solidFill>
              </a:rPr>
              <a:t>Is it that they can </a:t>
            </a:r>
            <a:r>
              <a:rPr lang="en-GB" dirty="0">
                <a:solidFill>
                  <a:srgbClr val="E31170"/>
                </a:solidFill>
              </a:rPr>
              <a:t>learn</a:t>
            </a:r>
            <a:r>
              <a:rPr lang="en-GB" dirty="0">
                <a:solidFill>
                  <a:schemeClr val="accent5">
                    <a:lumMod val="50000"/>
                  </a:schemeClr>
                </a:solidFill>
              </a:rPr>
              <a:t>?</a:t>
            </a:r>
          </a:p>
          <a:p>
            <a:r>
              <a:rPr lang="en-GB" dirty="0">
                <a:solidFill>
                  <a:schemeClr val="accent5">
                    <a:lumMod val="50000"/>
                  </a:schemeClr>
                </a:solidFill>
              </a:rPr>
              <a:t>Is it that they are </a:t>
            </a:r>
            <a:r>
              <a:rPr lang="en-GB" dirty="0">
                <a:solidFill>
                  <a:srgbClr val="E31170"/>
                </a:solidFill>
              </a:rPr>
              <a:t>social</a:t>
            </a:r>
            <a:r>
              <a:rPr lang="en-GB" dirty="0">
                <a:solidFill>
                  <a:schemeClr val="accent5">
                    <a:lumMod val="50000"/>
                  </a:schemeClr>
                </a:solidFill>
              </a:rPr>
              <a:t> and </a:t>
            </a:r>
            <a:r>
              <a:rPr lang="en-GB" dirty="0">
                <a:solidFill>
                  <a:srgbClr val="E31170"/>
                </a:solidFill>
              </a:rPr>
              <a:t>live in groups</a:t>
            </a:r>
            <a:r>
              <a:rPr lang="en-GB" dirty="0">
                <a:solidFill>
                  <a:schemeClr val="accent5">
                    <a:lumMod val="50000"/>
                  </a:schemeClr>
                </a:solidFill>
              </a:rPr>
              <a:t>?</a:t>
            </a:r>
          </a:p>
          <a:p>
            <a:r>
              <a:rPr lang="en-GB" dirty="0">
                <a:solidFill>
                  <a:schemeClr val="accent5">
                    <a:lumMod val="50000"/>
                  </a:schemeClr>
                </a:solidFill>
              </a:rPr>
              <a:t>Is it that they can </a:t>
            </a:r>
            <a:r>
              <a:rPr lang="en-GB" dirty="0">
                <a:solidFill>
                  <a:srgbClr val="E31170"/>
                </a:solidFill>
              </a:rPr>
              <a:t>find food</a:t>
            </a:r>
            <a:r>
              <a:rPr lang="en-GB" dirty="0">
                <a:solidFill>
                  <a:schemeClr val="accent5">
                    <a:lumMod val="50000"/>
                  </a:schemeClr>
                </a:solidFill>
              </a:rPr>
              <a:t>?</a:t>
            </a:r>
          </a:p>
          <a:p>
            <a:r>
              <a:rPr lang="en-GB" dirty="0">
                <a:solidFill>
                  <a:schemeClr val="accent5">
                    <a:lumMod val="50000"/>
                  </a:schemeClr>
                </a:solidFill>
              </a:rPr>
              <a:t>Is it that they can </a:t>
            </a:r>
            <a:r>
              <a:rPr lang="en-GB" dirty="0">
                <a:solidFill>
                  <a:srgbClr val="E31170"/>
                </a:solidFill>
              </a:rPr>
              <a:t>react</a:t>
            </a:r>
            <a:r>
              <a:rPr lang="en-GB" dirty="0">
                <a:solidFill>
                  <a:schemeClr val="accent5">
                    <a:lumMod val="50000"/>
                  </a:schemeClr>
                </a:solidFill>
              </a:rPr>
              <a:t> to something?</a:t>
            </a:r>
          </a:p>
          <a:p>
            <a:r>
              <a:rPr lang="en-GB" dirty="0">
                <a:solidFill>
                  <a:schemeClr val="accent5">
                    <a:lumMod val="50000"/>
                  </a:schemeClr>
                </a:solidFill>
              </a:rPr>
              <a:t>Is it </a:t>
            </a:r>
            <a:r>
              <a:rPr lang="en-GB" dirty="0">
                <a:solidFill>
                  <a:srgbClr val="E31170"/>
                </a:solidFill>
              </a:rPr>
              <a:t>something else</a:t>
            </a:r>
            <a:r>
              <a:rPr lang="en-GB" dirty="0">
                <a:solidFill>
                  <a:schemeClr val="accent5">
                    <a:lumMod val="50000"/>
                  </a:schemeClr>
                </a:solidFill>
              </a:rPr>
              <a:t>?</a:t>
            </a:r>
          </a:p>
        </p:txBody>
      </p:sp>
      <p:pic>
        <p:nvPicPr>
          <p:cNvPr id="5" name="Picture 4" descr="A baby elephant walking along a dirt road&#10;&#10;Description generated with very high confidence">
            <a:extLst>
              <a:ext uri="{FF2B5EF4-FFF2-40B4-BE49-F238E27FC236}">
                <a16:creationId xmlns:a16="http://schemas.microsoft.com/office/drawing/2014/main" id="{8F09726F-3DB7-405E-B1B6-A3AB0DA60FE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14554" y="2609607"/>
            <a:ext cx="3781989" cy="2644437"/>
          </a:xfrm>
          <a:prstGeom prst="rect">
            <a:avLst/>
          </a:prstGeom>
        </p:spPr>
      </p:pic>
    </p:spTree>
    <p:extLst>
      <p:ext uri="{BB962C8B-B14F-4D97-AF65-F5344CB8AC3E}">
        <p14:creationId xmlns:p14="http://schemas.microsoft.com/office/powerpoint/2010/main" val="2267308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title"/>
          </p:nvPr>
        </p:nvSpPr>
        <p:spPr>
          <a:xfrm>
            <a:off x="486216" y="516842"/>
            <a:ext cx="8543925" cy="1077050"/>
          </a:xfrm>
          <a:prstGeom prst="rect">
            <a:avLst/>
          </a:prstGeom>
          <a:noFill/>
          <a:ln>
            <a:noFill/>
          </a:ln>
        </p:spPr>
        <p:txBody>
          <a:bodyPr spcFirstLastPara="1" vert="horz" wrap="square" lIns="74290" tIns="37131" rIns="74290" bIns="37131" rtlCol="0" anchor="ctr" anchorCtr="0">
            <a:noAutofit/>
          </a:bodyPr>
          <a:lstStyle/>
          <a:p>
            <a:pPr algn="ctr">
              <a:spcBef>
                <a:spcPts val="0"/>
              </a:spcBef>
              <a:buClr>
                <a:schemeClr val="dk1"/>
              </a:buClr>
              <a:buSzPts val="3000"/>
            </a:pPr>
            <a:r>
              <a:rPr lang="en" sz="3250" dirty="0">
                <a:solidFill>
                  <a:schemeClr val="dk1"/>
                </a:solidFill>
                <a:latin typeface="Calibri"/>
                <a:ea typeface="Calibri"/>
                <a:cs typeface="Calibri"/>
                <a:sym typeface="Calibri"/>
              </a:rPr>
              <a:t>How Intelligent Are These Things?</a:t>
            </a:r>
            <a:endParaRPr dirty="0"/>
          </a:p>
        </p:txBody>
      </p:sp>
      <p:sp>
        <p:nvSpPr>
          <p:cNvPr id="305" name="Google Shape;305;p40"/>
          <p:cNvSpPr txBox="1">
            <a:spLocks noGrp="1"/>
          </p:cNvSpPr>
          <p:nvPr>
            <p:ph type="body" idx="1"/>
          </p:nvPr>
        </p:nvSpPr>
        <p:spPr>
          <a:xfrm>
            <a:off x="146951" y="1697243"/>
            <a:ext cx="9759050" cy="4412540"/>
          </a:xfrm>
          <a:prstGeom prst="rect">
            <a:avLst/>
          </a:prstGeom>
          <a:noFill/>
          <a:ln>
            <a:noFill/>
          </a:ln>
        </p:spPr>
        <p:txBody>
          <a:bodyPr spcFirstLastPara="1" vert="horz" wrap="square" lIns="74290" tIns="37131" rIns="74290" bIns="37131" rtlCol="0" anchor="t" anchorCtr="0">
            <a:noAutofit/>
          </a:bodyPr>
          <a:lstStyle/>
          <a:p>
            <a:pPr marL="0" indent="0">
              <a:spcBef>
                <a:spcPts val="0"/>
              </a:spcBef>
              <a:buClr>
                <a:schemeClr val="dk1"/>
              </a:buClr>
              <a:buSzPts val="1500"/>
              <a:buNone/>
            </a:pPr>
            <a:r>
              <a:rPr lang="en" sz="1800" dirty="0">
                <a:solidFill>
                  <a:schemeClr val="dk1"/>
                </a:solidFill>
                <a:latin typeface="Calibri"/>
                <a:ea typeface="Calibri"/>
                <a:cs typeface="Calibri"/>
                <a:sym typeface="Calibri"/>
              </a:rPr>
              <a:t>Move the animals, plants, and objects across the scale on to indicate how intelligent you think they are. </a:t>
            </a:r>
            <a:endParaRPr sz="3200" dirty="0"/>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r>
              <a:rPr lang="en" sz="1625" dirty="0">
                <a:solidFill>
                  <a:schemeClr val="dk1"/>
                </a:solidFill>
                <a:latin typeface="Calibri"/>
                <a:ea typeface="Calibri"/>
                <a:cs typeface="Calibri"/>
                <a:sym typeface="Calibri"/>
              </a:rPr>
              <a:t>                                            </a:t>
            </a:r>
            <a:endParaRPr dirty="0"/>
          </a:p>
          <a:p>
            <a:pPr marL="0" indent="0">
              <a:spcBef>
                <a:spcPts val="867"/>
              </a:spcBef>
              <a:buClr>
                <a:schemeClr val="dk1"/>
              </a:buClr>
              <a:buSzPts val="1500"/>
              <a:buNone/>
            </a:pPr>
            <a:r>
              <a:rPr lang="en" sz="1625" dirty="0">
                <a:solidFill>
                  <a:schemeClr val="dk1"/>
                </a:solidFill>
                <a:latin typeface="Calibri"/>
                <a:ea typeface="Calibri"/>
                <a:cs typeface="Calibri"/>
                <a:sym typeface="Calibri"/>
              </a:rPr>
              <a:t>                 </a:t>
            </a:r>
            <a:endParaRPr dirty="0"/>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r>
              <a:rPr lang="en" sz="1625" dirty="0">
                <a:solidFill>
                  <a:schemeClr val="dk1"/>
                </a:solidFill>
                <a:latin typeface="Calibri"/>
                <a:ea typeface="Calibri"/>
                <a:cs typeface="Calibri"/>
                <a:sym typeface="Calibri"/>
              </a:rPr>
              <a:t>     </a:t>
            </a:r>
            <a:endParaRPr dirty="0"/>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buSzPts val="1500"/>
              <a:buNone/>
            </a:pPr>
            <a:r>
              <a:rPr lang="en" sz="1625" dirty="0">
                <a:solidFill>
                  <a:schemeClr val="dk1"/>
                </a:solidFill>
                <a:latin typeface="Calibri"/>
                <a:ea typeface="Calibri"/>
                <a:cs typeface="Calibri"/>
                <a:sym typeface="Calibri"/>
              </a:rPr>
              <a:t>  Not Intelligent                   						</a:t>
            </a:r>
            <a:r>
              <a:rPr lang="en-GB" sz="1625" dirty="0"/>
              <a:t>Very Intelligent</a:t>
            </a:r>
            <a:endParaRPr lang="en-GB" sz="1733" dirty="0"/>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a:p>
            <a:pPr marL="0" indent="0">
              <a:spcBef>
                <a:spcPts val="867"/>
              </a:spcBef>
              <a:buClr>
                <a:schemeClr val="dk1"/>
              </a:buClr>
              <a:buSzPts val="1500"/>
              <a:buNone/>
            </a:pPr>
            <a:endParaRPr sz="1625" dirty="0">
              <a:solidFill>
                <a:schemeClr val="dk1"/>
              </a:solidFill>
              <a:latin typeface="Calibri"/>
              <a:ea typeface="Calibri"/>
              <a:cs typeface="Calibri"/>
              <a:sym typeface="Calibri"/>
            </a:endParaRPr>
          </a:p>
        </p:txBody>
      </p:sp>
      <p:cxnSp>
        <p:nvCxnSpPr>
          <p:cNvPr id="306" name="Google Shape;306;p40"/>
          <p:cNvCxnSpPr/>
          <p:nvPr/>
        </p:nvCxnSpPr>
        <p:spPr>
          <a:xfrm>
            <a:off x="0" y="5248144"/>
            <a:ext cx="9906000" cy="0"/>
          </a:xfrm>
          <a:prstGeom prst="straightConnector1">
            <a:avLst/>
          </a:prstGeom>
          <a:noFill/>
          <a:ln w="76200" cap="flat" cmpd="sng">
            <a:solidFill>
              <a:schemeClr val="dk1"/>
            </a:solidFill>
            <a:prstDash val="solid"/>
            <a:miter lim="800000"/>
            <a:headEnd type="triangle" w="med" len="med"/>
            <a:tailEnd type="triangle" w="med" len="med"/>
          </a:ln>
        </p:spPr>
      </p:cxnSp>
      <p:pic>
        <p:nvPicPr>
          <p:cNvPr id="307" name="Google Shape;307;p40"/>
          <p:cNvPicPr preferRelativeResize="0"/>
          <p:nvPr/>
        </p:nvPicPr>
        <p:blipFill rotWithShape="1">
          <a:blip r:embed="rId3">
            <a:alphaModFix/>
          </a:blip>
          <a:srcRect/>
          <a:stretch/>
        </p:blipFill>
        <p:spPr>
          <a:xfrm>
            <a:off x="1285206" y="2476148"/>
            <a:ext cx="745489" cy="966651"/>
          </a:xfrm>
          <a:prstGeom prst="rect">
            <a:avLst/>
          </a:prstGeom>
          <a:noFill/>
          <a:ln>
            <a:noFill/>
          </a:ln>
        </p:spPr>
      </p:pic>
      <p:pic>
        <p:nvPicPr>
          <p:cNvPr id="308" name="Google Shape;308;p40"/>
          <p:cNvPicPr preferRelativeResize="0"/>
          <p:nvPr/>
        </p:nvPicPr>
        <p:blipFill rotWithShape="1">
          <a:blip r:embed="rId4">
            <a:alphaModFix/>
          </a:blip>
          <a:srcRect/>
          <a:stretch/>
        </p:blipFill>
        <p:spPr>
          <a:xfrm>
            <a:off x="2207560" y="2462350"/>
            <a:ext cx="966644" cy="966645"/>
          </a:xfrm>
          <a:prstGeom prst="rect">
            <a:avLst/>
          </a:prstGeom>
          <a:noFill/>
          <a:ln>
            <a:noFill/>
          </a:ln>
        </p:spPr>
      </p:pic>
      <p:pic>
        <p:nvPicPr>
          <p:cNvPr id="309" name="Google Shape;309;p40"/>
          <p:cNvPicPr preferRelativeResize="0"/>
          <p:nvPr/>
        </p:nvPicPr>
        <p:blipFill rotWithShape="1">
          <a:blip r:embed="rId5">
            <a:alphaModFix/>
          </a:blip>
          <a:srcRect/>
          <a:stretch/>
        </p:blipFill>
        <p:spPr>
          <a:xfrm>
            <a:off x="3210942" y="2440324"/>
            <a:ext cx="966643" cy="966643"/>
          </a:xfrm>
          <a:prstGeom prst="rect">
            <a:avLst/>
          </a:prstGeom>
          <a:noFill/>
          <a:ln>
            <a:noFill/>
          </a:ln>
        </p:spPr>
      </p:pic>
      <p:pic>
        <p:nvPicPr>
          <p:cNvPr id="310" name="Google Shape;310;p40"/>
          <p:cNvPicPr preferRelativeResize="0"/>
          <p:nvPr/>
        </p:nvPicPr>
        <p:blipFill rotWithShape="1">
          <a:blip r:embed="rId6">
            <a:alphaModFix/>
          </a:blip>
          <a:srcRect/>
          <a:stretch/>
        </p:blipFill>
        <p:spPr>
          <a:xfrm>
            <a:off x="4152069" y="2462351"/>
            <a:ext cx="1526133" cy="966642"/>
          </a:xfrm>
          <a:prstGeom prst="rect">
            <a:avLst/>
          </a:prstGeom>
          <a:noFill/>
          <a:ln>
            <a:noFill/>
          </a:ln>
        </p:spPr>
      </p:pic>
      <p:pic>
        <p:nvPicPr>
          <p:cNvPr id="311" name="Google Shape;311;p40"/>
          <p:cNvPicPr preferRelativeResize="0"/>
          <p:nvPr/>
        </p:nvPicPr>
        <p:blipFill rotWithShape="1">
          <a:blip r:embed="rId7">
            <a:alphaModFix/>
          </a:blip>
          <a:srcRect/>
          <a:stretch/>
        </p:blipFill>
        <p:spPr>
          <a:xfrm>
            <a:off x="5802881" y="2349909"/>
            <a:ext cx="1288848" cy="966637"/>
          </a:xfrm>
          <a:prstGeom prst="rect">
            <a:avLst/>
          </a:prstGeom>
          <a:noFill/>
          <a:ln>
            <a:noFill/>
          </a:ln>
        </p:spPr>
      </p:pic>
      <p:pic>
        <p:nvPicPr>
          <p:cNvPr id="312" name="Google Shape;312;p40"/>
          <p:cNvPicPr preferRelativeResize="0"/>
          <p:nvPr/>
        </p:nvPicPr>
        <p:blipFill rotWithShape="1">
          <a:blip r:embed="rId8">
            <a:alphaModFix/>
          </a:blip>
          <a:srcRect/>
          <a:stretch/>
        </p:blipFill>
        <p:spPr>
          <a:xfrm>
            <a:off x="7050581" y="2462350"/>
            <a:ext cx="1383892" cy="922595"/>
          </a:xfrm>
          <a:prstGeom prst="rect">
            <a:avLst/>
          </a:prstGeom>
          <a:noFill/>
          <a:ln>
            <a:noFill/>
          </a:ln>
        </p:spPr>
      </p:pic>
      <p:pic>
        <p:nvPicPr>
          <p:cNvPr id="313" name="Google Shape;313;p40"/>
          <p:cNvPicPr preferRelativeResize="0"/>
          <p:nvPr/>
        </p:nvPicPr>
        <p:blipFill rotWithShape="1">
          <a:blip r:embed="rId9">
            <a:alphaModFix/>
          </a:blip>
          <a:srcRect/>
          <a:stretch/>
        </p:blipFill>
        <p:spPr>
          <a:xfrm>
            <a:off x="8434472" y="2630915"/>
            <a:ext cx="1324577" cy="585463"/>
          </a:xfrm>
          <a:prstGeom prst="rect">
            <a:avLst/>
          </a:prstGeom>
          <a:noFill/>
          <a:ln>
            <a:noFill/>
          </a:ln>
        </p:spPr>
      </p:pic>
      <p:pic>
        <p:nvPicPr>
          <p:cNvPr id="314" name="Google Shape;314;p40"/>
          <p:cNvPicPr preferRelativeResize="0"/>
          <p:nvPr/>
        </p:nvPicPr>
        <p:blipFill rotWithShape="1">
          <a:blip r:embed="rId10">
            <a:alphaModFix/>
          </a:blip>
          <a:srcRect/>
          <a:stretch/>
        </p:blipFill>
        <p:spPr>
          <a:xfrm>
            <a:off x="681038" y="3579945"/>
            <a:ext cx="966641" cy="966641"/>
          </a:xfrm>
          <a:prstGeom prst="rect">
            <a:avLst/>
          </a:prstGeom>
          <a:noFill/>
          <a:ln>
            <a:noFill/>
          </a:ln>
        </p:spPr>
      </p:pic>
      <p:pic>
        <p:nvPicPr>
          <p:cNvPr id="315" name="Google Shape;315;p40"/>
          <p:cNvPicPr preferRelativeResize="0"/>
          <p:nvPr/>
        </p:nvPicPr>
        <p:blipFill rotWithShape="1">
          <a:blip r:embed="rId11">
            <a:alphaModFix/>
          </a:blip>
          <a:srcRect/>
          <a:stretch/>
        </p:blipFill>
        <p:spPr>
          <a:xfrm>
            <a:off x="1888136" y="3579945"/>
            <a:ext cx="645234" cy="966643"/>
          </a:xfrm>
          <a:prstGeom prst="rect">
            <a:avLst/>
          </a:prstGeom>
          <a:noFill/>
          <a:ln>
            <a:noFill/>
          </a:ln>
        </p:spPr>
      </p:pic>
      <p:pic>
        <p:nvPicPr>
          <p:cNvPr id="316" name="Google Shape;316;p40"/>
          <p:cNvPicPr preferRelativeResize="0"/>
          <p:nvPr/>
        </p:nvPicPr>
        <p:blipFill rotWithShape="1">
          <a:blip r:embed="rId12">
            <a:alphaModFix/>
          </a:blip>
          <a:srcRect/>
          <a:stretch/>
        </p:blipFill>
        <p:spPr>
          <a:xfrm>
            <a:off x="2923251" y="3659984"/>
            <a:ext cx="831421" cy="849123"/>
          </a:xfrm>
          <a:prstGeom prst="rect">
            <a:avLst/>
          </a:prstGeom>
          <a:noFill/>
          <a:ln>
            <a:noFill/>
          </a:ln>
        </p:spPr>
      </p:pic>
      <p:pic>
        <p:nvPicPr>
          <p:cNvPr id="317" name="Google Shape;317;p40"/>
          <p:cNvPicPr preferRelativeResize="0"/>
          <p:nvPr/>
        </p:nvPicPr>
        <p:blipFill rotWithShape="1">
          <a:blip r:embed="rId13">
            <a:alphaModFix/>
          </a:blip>
          <a:srcRect/>
          <a:stretch/>
        </p:blipFill>
        <p:spPr>
          <a:xfrm>
            <a:off x="3808942" y="3579945"/>
            <a:ext cx="949237" cy="966637"/>
          </a:xfrm>
          <a:prstGeom prst="rect">
            <a:avLst/>
          </a:prstGeom>
          <a:noFill/>
          <a:ln>
            <a:noFill/>
          </a:ln>
        </p:spPr>
      </p:pic>
      <p:pic>
        <p:nvPicPr>
          <p:cNvPr id="318" name="Google Shape;318;p40"/>
          <p:cNvPicPr preferRelativeResize="0"/>
          <p:nvPr/>
        </p:nvPicPr>
        <p:blipFill rotWithShape="1">
          <a:blip r:embed="rId14">
            <a:alphaModFix/>
          </a:blip>
          <a:srcRect/>
          <a:stretch/>
        </p:blipFill>
        <p:spPr>
          <a:xfrm>
            <a:off x="4943548" y="3578374"/>
            <a:ext cx="949236" cy="1146115"/>
          </a:xfrm>
          <a:prstGeom prst="rect">
            <a:avLst/>
          </a:prstGeom>
          <a:noFill/>
          <a:ln>
            <a:noFill/>
          </a:ln>
        </p:spPr>
      </p:pic>
      <p:pic>
        <p:nvPicPr>
          <p:cNvPr id="319" name="Google Shape;319;p40"/>
          <p:cNvPicPr preferRelativeResize="0"/>
          <p:nvPr/>
        </p:nvPicPr>
        <p:blipFill rotWithShape="1">
          <a:blip r:embed="rId15">
            <a:alphaModFix/>
          </a:blip>
          <a:srcRect/>
          <a:stretch/>
        </p:blipFill>
        <p:spPr>
          <a:xfrm>
            <a:off x="6078154" y="3578374"/>
            <a:ext cx="1717026" cy="1146115"/>
          </a:xfrm>
          <a:prstGeom prst="rect">
            <a:avLst/>
          </a:prstGeom>
          <a:noFill/>
          <a:ln>
            <a:noFill/>
          </a:ln>
        </p:spPr>
      </p:pic>
      <p:pic>
        <p:nvPicPr>
          <p:cNvPr id="320" name="Google Shape;320;p40"/>
          <p:cNvPicPr preferRelativeResize="0"/>
          <p:nvPr/>
        </p:nvPicPr>
        <p:blipFill rotWithShape="1">
          <a:blip r:embed="rId16">
            <a:alphaModFix/>
          </a:blip>
          <a:srcRect/>
          <a:stretch/>
        </p:blipFill>
        <p:spPr>
          <a:xfrm flipH="1">
            <a:off x="32998" y="2318199"/>
            <a:ext cx="1070171" cy="1146118"/>
          </a:xfrm>
          <a:prstGeom prst="rect">
            <a:avLst/>
          </a:prstGeom>
          <a:noFill/>
          <a:ln>
            <a:noFill/>
          </a:ln>
        </p:spPr>
      </p:pic>
      <p:pic>
        <p:nvPicPr>
          <p:cNvPr id="19" name="Picture 18" descr="A drawing of a bird&#10;&#10;Description generated with high confidence">
            <a:extLst>
              <a:ext uri="{FF2B5EF4-FFF2-40B4-BE49-F238E27FC236}">
                <a16:creationId xmlns:a16="http://schemas.microsoft.com/office/drawing/2014/main" id="{35D447F0-5C42-4B2D-91A2-748AFF0BB2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pic>
        <p:nvPicPr>
          <p:cNvPr id="3" name="Picture 2" descr="A parrot is standing near a bird&#10;&#10;Description automatically generated">
            <a:extLst>
              <a:ext uri="{FF2B5EF4-FFF2-40B4-BE49-F238E27FC236}">
                <a16:creationId xmlns:a16="http://schemas.microsoft.com/office/drawing/2014/main" id="{F5A84E7D-2ADE-40E9-80EB-F69329AE3A35}"/>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8066945" y="3637724"/>
            <a:ext cx="1479361" cy="101850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rawing of a bird&#10;&#10;Description generated with high confidence">
            <a:extLst>
              <a:ext uri="{FF2B5EF4-FFF2-40B4-BE49-F238E27FC236}">
                <a16:creationId xmlns:a16="http://schemas.microsoft.com/office/drawing/2014/main" id="{33C23D46-7EEA-4864-8FB2-BE1421C4D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5530" y="0"/>
            <a:ext cx="2320469" cy="1149925"/>
          </a:xfrm>
          <a:prstGeom prst="rect">
            <a:avLst/>
          </a:prstGeom>
        </p:spPr>
      </p:pic>
      <p:sp>
        <p:nvSpPr>
          <p:cNvPr id="2" name="Title 1">
            <a:extLst>
              <a:ext uri="{FF2B5EF4-FFF2-40B4-BE49-F238E27FC236}">
                <a16:creationId xmlns:a16="http://schemas.microsoft.com/office/drawing/2014/main" id="{BAA5C8EF-27ED-4E29-BAD5-1C26A3E6D9B1}"/>
              </a:ext>
            </a:extLst>
          </p:cNvPr>
          <p:cNvSpPr>
            <a:spLocks noGrp="1"/>
          </p:cNvSpPr>
          <p:nvPr>
            <p:ph type="title"/>
          </p:nvPr>
        </p:nvSpPr>
        <p:spPr>
          <a:xfrm>
            <a:off x="488504" y="407108"/>
            <a:ext cx="7656338" cy="1325563"/>
          </a:xfrm>
        </p:spPr>
        <p:txBody>
          <a:bodyPr/>
          <a:lstStyle/>
          <a:p>
            <a:r>
              <a:rPr lang="en-GB" dirty="0">
                <a:solidFill>
                  <a:srgbClr val="E31170"/>
                </a:solidFill>
              </a:rPr>
              <a:t>How can we tell if something is intelligent? </a:t>
            </a:r>
            <a:endParaRPr lang="en-GB" dirty="0"/>
          </a:p>
        </p:txBody>
      </p:sp>
      <p:sp>
        <p:nvSpPr>
          <p:cNvPr id="3" name="Content Placeholder 2">
            <a:extLst>
              <a:ext uri="{FF2B5EF4-FFF2-40B4-BE49-F238E27FC236}">
                <a16:creationId xmlns:a16="http://schemas.microsoft.com/office/drawing/2014/main" id="{0F299D16-D751-4CA8-BBCF-4FBA316F414E}"/>
              </a:ext>
            </a:extLst>
          </p:cNvPr>
          <p:cNvSpPr>
            <a:spLocks noGrp="1"/>
          </p:cNvSpPr>
          <p:nvPr>
            <p:ph idx="1"/>
          </p:nvPr>
        </p:nvSpPr>
        <p:spPr>
          <a:xfrm>
            <a:off x="128464" y="4189226"/>
            <a:ext cx="7113957" cy="2408126"/>
          </a:xfrm>
        </p:spPr>
        <p:txBody>
          <a:bodyPr>
            <a:normAutofit fontScale="92500"/>
          </a:bodyPr>
          <a:lstStyle/>
          <a:p>
            <a:pPr marL="0" indent="0">
              <a:buNone/>
            </a:pPr>
            <a:r>
              <a:rPr lang="en-GB" dirty="0">
                <a:solidFill>
                  <a:srgbClr val="002060"/>
                </a:solidFill>
              </a:rPr>
              <a:t>There are different ways of thinking about what intelligence is. </a:t>
            </a:r>
          </a:p>
          <a:p>
            <a:pPr marL="0" indent="0">
              <a:buNone/>
            </a:pPr>
            <a:r>
              <a:rPr lang="en-GB" dirty="0">
                <a:solidFill>
                  <a:srgbClr val="002060"/>
                </a:solidFill>
              </a:rPr>
              <a:t>One animal might be more intelligent than another in one way, but less intelligent in a different way.</a:t>
            </a:r>
          </a:p>
          <a:p>
            <a:pPr marL="0" indent="0">
              <a:buNone/>
            </a:pPr>
            <a:r>
              <a:rPr lang="en-GB" dirty="0">
                <a:solidFill>
                  <a:srgbClr val="002060"/>
                </a:solidFill>
              </a:rPr>
              <a:t>Researchers study intelligence in all sorts of ways</a:t>
            </a:r>
          </a:p>
          <a:p>
            <a:pPr marL="0" indent="0">
              <a:buNone/>
            </a:pPr>
            <a:endParaRPr lang="en-GB" dirty="0"/>
          </a:p>
        </p:txBody>
      </p:sp>
      <p:sp>
        <p:nvSpPr>
          <p:cNvPr id="5" name="TextBox 4">
            <a:extLst>
              <a:ext uri="{FF2B5EF4-FFF2-40B4-BE49-F238E27FC236}">
                <a16:creationId xmlns:a16="http://schemas.microsoft.com/office/drawing/2014/main" id="{1AC04AD9-99BC-4BB4-9005-7974E2E116D2}"/>
              </a:ext>
            </a:extLst>
          </p:cNvPr>
          <p:cNvSpPr txBox="1"/>
          <p:nvPr/>
        </p:nvSpPr>
        <p:spPr>
          <a:xfrm>
            <a:off x="344502" y="1732671"/>
            <a:ext cx="5400600" cy="2246769"/>
          </a:xfrm>
          <a:prstGeom prst="rect">
            <a:avLst/>
          </a:prstGeom>
          <a:noFill/>
        </p:spPr>
        <p:txBody>
          <a:bodyPr wrap="square" rtlCol="0">
            <a:spAutoFit/>
          </a:bodyPr>
          <a:lstStyle/>
          <a:p>
            <a:r>
              <a:rPr lang="en-GB" sz="2800" dirty="0">
                <a:solidFill>
                  <a:srgbClr val="002060"/>
                </a:solidFill>
              </a:rPr>
              <a:t>Which things did you decide were intelligent?</a:t>
            </a:r>
          </a:p>
          <a:p>
            <a:endParaRPr lang="en-GB" sz="2800" dirty="0">
              <a:solidFill>
                <a:srgbClr val="002060"/>
              </a:solidFill>
            </a:endParaRPr>
          </a:p>
          <a:p>
            <a:r>
              <a:rPr lang="en-GB" sz="2800" dirty="0">
                <a:solidFill>
                  <a:srgbClr val="002060"/>
                </a:solidFill>
              </a:rPr>
              <a:t>How did you decide if they were intelligent?</a:t>
            </a:r>
          </a:p>
        </p:txBody>
      </p:sp>
      <p:pic>
        <p:nvPicPr>
          <p:cNvPr id="6" name="Google Shape;308;p40">
            <a:extLst>
              <a:ext uri="{FF2B5EF4-FFF2-40B4-BE49-F238E27FC236}">
                <a16:creationId xmlns:a16="http://schemas.microsoft.com/office/drawing/2014/main" id="{47E53187-7596-4A91-9E83-3C83074AAAC3}"/>
              </a:ext>
            </a:extLst>
          </p:cNvPr>
          <p:cNvPicPr preferRelativeResize="0"/>
          <p:nvPr/>
        </p:nvPicPr>
        <p:blipFill rotWithShape="1">
          <a:blip r:embed="rId4">
            <a:alphaModFix/>
          </a:blip>
          <a:srcRect/>
          <a:stretch/>
        </p:blipFill>
        <p:spPr>
          <a:xfrm>
            <a:off x="8003162" y="1437059"/>
            <a:ext cx="1414334" cy="1226377"/>
          </a:xfrm>
          <a:prstGeom prst="rect">
            <a:avLst/>
          </a:prstGeom>
          <a:noFill/>
          <a:ln>
            <a:noFill/>
          </a:ln>
        </p:spPr>
      </p:pic>
      <p:pic>
        <p:nvPicPr>
          <p:cNvPr id="7" name="Google Shape;319;p40">
            <a:extLst>
              <a:ext uri="{FF2B5EF4-FFF2-40B4-BE49-F238E27FC236}">
                <a16:creationId xmlns:a16="http://schemas.microsoft.com/office/drawing/2014/main" id="{D84C3F66-51B9-43CE-9B97-8A7308EE76C4}"/>
              </a:ext>
            </a:extLst>
          </p:cNvPr>
          <p:cNvPicPr preferRelativeResize="0"/>
          <p:nvPr/>
        </p:nvPicPr>
        <p:blipFill rotWithShape="1">
          <a:blip r:embed="rId5">
            <a:alphaModFix/>
          </a:blip>
          <a:srcRect/>
          <a:stretch/>
        </p:blipFill>
        <p:spPr>
          <a:xfrm>
            <a:off x="7427110" y="4895540"/>
            <a:ext cx="2205606" cy="1379712"/>
          </a:xfrm>
          <a:prstGeom prst="rect">
            <a:avLst/>
          </a:prstGeom>
          <a:noFill/>
          <a:ln>
            <a:noFill/>
          </a:ln>
        </p:spPr>
      </p:pic>
      <p:pic>
        <p:nvPicPr>
          <p:cNvPr id="8" name="Google Shape;317;p40">
            <a:extLst>
              <a:ext uri="{FF2B5EF4-FFF2-40B4-BE49-F238E27FC236}">
                <a16:creationId xmlns:a16="http://schemas.microsoft.com/office/drawing/2014/main" id="{DDED4EA3-0E06-4F9A-AFF6-2F00C912A69B}"/>
              </a:ext>
            </a:extLst>
          </p:cNvPr>
          <p:cNvPicPr preferRelativeResize="0"/>
          <p:nvPr/>
        </p:nvPicPr>
        <p:blipFill rotWithShape="1">
          <a:blip r:embed="rId6">
            <a:alphaModFix/>
          </a:blip>
          <a:srcRect/>
          <a:stretch/>
        </p:blipFill>
        <p:spPr>
          <a:xfrm>
            <a:off x="6242005" y="1207656"/>
            <a:ext cx="1105958" cy="1053177"/>
          </a:xfrm>
          <a:prstGeom prst="rect">
            <a:avLst/>
          </a:prstGeom>
          <a:noFill/>
          <a:ln>
            <a:noFill/>
          </a:ln>
        </p:spPr>
      </p:pic>
      <p:pic>
        <p:nvPicPr>
          <p:cNvPr id="9" name="Google Shape;311;p40">
            <a:extLst>
              <a:ext uri="{FF2B5EF4-FFF2-40B4-BE49-F238E27FC236}">
                <a16:creationId xmlns:a16="http://schemas.microsoft.com/office/drawing/2014/main" id="{21CC29E7-356A-48E6-9F85-DBDA66AAEE0E}"/>
              </a:ext>
            </a:extLst>
          </p:cNvPr>
          <p:cNvPicPr preferRelativeResize="0"/>
          <p:nvPr/>
        </p:nvPicPr>
        <p:blipFill rotWithShape="1">
          <a:blip r:embed="rId7">
            <a:alphaModFix/>
          </a:blip>
          <a:srcRect/>
          <a:stretch/>
        </p:blipFill>
        <p:spPr>
          <a:xfrm>
            <a:off x="7737093" y="3169369"/>
            <a:ext cx="1897022" cy="1226377"/>
          </a:xfrm>
          <a:prstGeom prst="rect">
            <a:avLst/>
          </a:prstGeom>
          <a:noFill/>
          <a:ln>
            <a:noFill/>
          </a:ln>
        </p:spPr>
      </p:pic>
      <p:pic>
        <p:nvPicPr>
          <p:cNvPr id="10" name="Google Shape;307;p40">
            <a:extLst>
              <a:ext uri="{FF2B5EF4-FFF2-40B4-BE49-F238E27FC236}">
                <a16:creationId xmlns:a16="http://schemas.microsoft.com/office/drawing/2014/main" id="{A709911F-3F0C-4330-879A-EB6D8F4F3A77}"/>
              </a:ext>
            </a:extLst>
          </p:cNvPr>
          <p:cNvPicPr preferRelativeResize="0"/>
          <p:nvPr/>
        </p:nvPicPr>
        <p:blipFill rotWithShape="1">
          <a:blip r:embed="rId8">
            <a:alphaModFix/>
          </a:blip>
          <a:srcRect/>
          <a:stretch/>
        </p:blipFill>
        <p:spPr>
          <a:xfrm>
            <a:off x="6120898" y="2697893"/>
            <a:ext cx="1321982" cy="1379712"/>
          </a:xfrm>
          <a:prstGeom prst="rect">
            <a:avLst/>
          </a:prstGeom>
          <a:noFill/>
          <a:ln>
            <a:noFill/>
          </a:ln>
        </p:spPr>
      </p:pic>
      <p:sp>
        <p:nvSpPr>
          <p:cNvPr id="11" name="Rectangle 10">
            <a:extLst>
              <a:ext uri="{FF2B5EF4-FFF2-40B4-BE49-F238E27FC236}">
                <a16:creationId xmlns:a16="http://schemas.microsoft.com/office/drawing/2014/main" id="{CA6A56C3-7D75-4FAC-88F0-F4E46982D901}"/>
              </a:ext>
            </a:extLst>
          </p:cNvPr>
          <p:cNvSpPr/>
          <p:nvPr/>
        </p:nvSpPr>
        <p:spPr>
          <a:xfrm>
            <a:off x="2476500" y="3105835"/>
            <a:ext cx="4953000" cy="646331"/>
          </a:xfrm>
          <a:prstGeom prst="rect">
            <a:avLst/>
          </a:prstGeom>
        </p:spPr>
        <p:txBody>
          <a:bodyPr>
            <a:spAutoFit/>
          </a:bodyPr>
          <a:lstStyle/>
          <a:p>
            <a:r>
              <a:rPr lang="en-GB" dirty="0">
                <a:solidFill>
                  <a:srgbClr val="000000"/>
                </a:solidFill>
                <a:latin typeface="Times New Roman" panose="02020603050405020304" pitchFamily="18" charset="0"/>
              </a:rPr>
              <a:t> </a:t>
            </a:r>
            <a:br>
              <a:rPr lang="en-GB" dirty="0"/>
            </a:br>
            <a:endParaRPr lang="en-GB" dirty="0"/>
          </a:p>
        </p:txBody>
      </p:sp>
      <p:sp>
        <p:nvSpPr>
          <p:cNvPr id="12" name="Rectangle 11">
            <a:extLst>
              <a:ext uri="{FF2B5EF4-FFF2-40B4-BE49-F238E27FC236}">
                <a16:creationId xmlns:a16="http://schemas.microsoft.com/office/drawing/2014/main" id="{4F5CD824-438C-4B19-A0B7-8619A9B376E7}"/>
              </a:ext>
            </a:extLst>
          </p:cNvPr>
          <p:cNvSpPr/>
          <p:nvPr/>
        </p:nvSpPr>
        <p:spPr>
          <a:xfrm>
            <a:off x="2476500" y="3105835"/>
            <a:ext cx="4953000" cy="646331"/>
          </a:xfrm>
          <a:prstGeom prst="rect">
            <a:avLst/>
          </a:prstGeom>
        </p:spPr>
        <p:txBody>
          <a:bodyPr>
            <a:spAutoFit/>
          </a:bodyPr>
          <a:lstStyle/>
          <a:p>
            <a:r>
              <a:rPr lang="en-GB" dirty="0">
                <a:solidFill>
                  <a:srgbClr val="000000"/>
                </a:solidFill>
                <a:latin typeface="Times New Roman" panose="02020603050405020304" pitchFamily="18" charset="0"/>
              </a:rPr>
              <a:t> </a:t>
            </a:r>
            <a:br>
              <a:rPr lang="en-GB" dirty="0"/>
            </a:br>
            <a:endParaRPr lang="en-GB" dirty="0"/>
          </a:p>
        </p:txBody>
      </p:sp>
      <p:sp>
        <p:nvSpPr>
          <p:cNvPr id="13" name="Rectangle 12">
            <a:extLst>
              <a:ext uri="{FF2B5EF4-FFF2-40B4-BE49-F238E27FC236}">
                <a16:creationId xmlns:a16="http://schemas.microsoft.com/office/drawing/2014/main" id="{0A3974F7-4C33-4E69-83F7-15D158A50D99}"/>
              </a:ext>
            </a:extLst>
          </p:cNvPr>
          <p:cNvSpPr/>
          <p:nvPr/>
        </p:nvSpPr>
        <p:spPr>
          <a:xfrm>
            <a:off x="4834217" y="3244334"/>
            <a:ext cx="237566"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31663694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1370</Words>
  <Application>Microsoft Office PowerPoint</Application>
  <PresentationFormat>A4 Paper (210x297 mm)</PresentationFormat>
  <Paragraphs>150</Paragraphs>
  <Slides>25</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How can we tell if something is intelligent? </vt:lpstr>
      <vt:lpstr>How Intelligent Are These Things?</vt:lpstr>
      <vt:lpstr>How can we tell if something is intelligent? </vt:lpstr>
      <vt:lpstr>PowerPoint Presentation</vt:lpstr>
      <vt:lpstr>PowerPoint Presentation</vt:lpstr>
      <vt:lpstr>If the mind is the brain, what features of the  brain matter?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a Bat Scientist!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Collins</dc:creator>
  <cp:lastModifiedBy>Susan Collins</cp:lastModifiedBy>
  <cp:revision>44</cp:revision>
  <dcterms:created xsi:type="dcterms:W3CDTF">2018-10-16T13:19:19Z</dcterms:created>
  <dcterms:modified xsi:type="dcterms:W3CDTF">2019-04-17T14:15:18Z</dcterms:modified>
</cp:coreProperties>
</file>